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41"/>
  </p:notesMasterIdLst>
  <p:sldIdLst>
    <p:sldId id="256" r:id="rId2"/>
    <p:sldId id="257" r:id="rId3"/>
    <p:sldId id="259" r:id="rId4"/>
    <p:sldId id="312" r:id="rId5"/>
    <p:sldId id="296" r:id="rId6"/>
    <p:sldId id="297" r:id="rId7"/>
    <p:sldId id="298" r:id="rId8"/>
    <p:sldId id="326" r:id="rId9"/>
    <p:sldId id="300" r:id="rId10"/>
    <p:sldId id="327" r:id="rId11"/>
    <p:sldId id="328" r:id="rId12"/>
    <p:sldId id="301" r:id="rId13"/>
    <p:sldId id="299" r:id="rId14"/>
    <p:sldId id="311" r:id="rId15"/>
    <p:sldId id="303" r:id="rId16"/>
    <p:sldId id="304" r:id="rId17"/>
    <p:sldId id="305" r:id="rId18"/>
    <p:sldId id="306" r:id="rId19"/>
    <p:sldId id="307" r:id="rId20"/>
    <p:sldId id="313" r:id="rId21"/>
    <p:sldId id="308" r:id="rId22"/>
    <p:sldId id="310" r:id="rId23"/>
    <p:sldId id="264" r:id="rId24"/>
    <p:sldId id="309" r:id="rId25"/>
    <p:sldId id="277" r:id="rId26"/>
    <p:sldId id="314" r:id="rId27"/>
    <p:sldId id="315" r:id="rId28"/>
    <p:sldId id="316" r:id="rId29"/>
    <p:sldId id="317" r:id="rId30"/>
    <p:sldId id="318" r:id="rId31"/>
    <p:sldId id="319" r:id="rId32"/>
    <p:sldId id="320" r:id="rId33"/>
    <p:sldId id="321" r:id="rId34"/>
    <p:sldId id="322" r:id="rId35"/>
    <p:sldId id="323" r:id="rId36"/>
    <p:sldId id="263" r:id="rId37"/>
    <p:sldId id="324" r:id="rId38"/>
    <p:sldId id="325" r:id="rId39"/>
    <p:sldId id="278" r:id="rId40"/>
  </p:sldIdLst>
  <p:sldSz cx="9144000" cy="5143500" type="screen16x9"/>
  <p:notesSz cx="6858000" cy="9144000"/>
  <p:embeddedFontLst>
    <p:embeddedFont>
      <p:font typeface="Book Antiqua" panose="02040602050305030304" pitchFamily="18" charset="0"/>
      <p:regular r:id="rId42"/>
      <p:bold r:id="rId43"/>
      <p:italic r:id="rId44"/>
      <p:boldItalic r:id="rId45"/>
    </p:embeddedFont>
    <p:embeddedFont>
      <p:font typeface="Bookman Old Style" panose="02050604050505020204" pitchFamily="18" charset="0"/>
      <p:regular r:id="rId46"/>
      <p:bold r:id="rId47"/>
      <p:italic r:id="rId48"/>
      <p:boldItalic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Poppins" panose="020B0604020202020204" charset="0"/>
      <p:regular r:id="rId54"/>
      <p:bold r:id="rId55"/>
      <p:italic r:id="rId56"/>
      <p:boldItalic r:id="rId57"/>
    </p:embeddedFont>
    <p:embeddedFont>
      <p:font typeface="Poppins Light" panose="020B0604020202020204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ILAL REAL" initials="BR" lastIdx="1" clrIdx="0">
    <p:extLst>
      <p:ext uri="{19B8F6BF-5375-455C-9EA6-DF929625EA0E}">
        <p15:presenceInfo xmlns:p15="http://schemas.microsoft.com/office/powerpoint/2012/main" userId="676b27ebabf9666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52BF9A-F7C9-42BE-989B-9F70BBD3D2CA}">
  <a:tblStyle styleId="{A452BF9A-F7C9-42BE-989B-9F70BBD3D2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F2EB09-9411-40FF-A23A-F3DB1AADDEA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6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61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6099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63856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2752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70373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8551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21371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8926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6728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37444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42084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65029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44240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19564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30045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24489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9676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4751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81822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2155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92400" y="-407850"/>
            <a:ext cx="5959200" cy="5959200"/>
          </a:xfrm>
          <a:prstGeom prst="ellipse">
            <a:avLst/>
          </a:prstGeom>
          <a:solidFill>
            <a:srgbClr val="000000">
              <a:alpha val="2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01210" y="175873"/>
            <a:ext cx="2451351" cy="2451351"/>
            <a:chOff x="6680825" y="2549350"/>
            <a:chExt cx="1539600" cy="1539600"/>
          </a:xfrm>
        </p:grpSpPr>
        <p:sp>
          <p:nvSpPr>
            <p:cNvPr id="12" name="Google Shape;12;p2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49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427669" y="2502633"/>
            <a:ext cx="2324700" cy="2324700"/>
            <a:chOff x="-474900" y="321200"/>
            <a:chExt cx="2324700" cy="2324700"/>
          </a:xfrm>
        </p:grpSpPr>
        <p:sp>
          <p:nvSpPr>
            <p:cNvPr id="16" name="Google Shape;16;p2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2211600" y="1991850"/>
            <a:ext cx="4720800" cy="1159800"/>
          </a:xfrm>
          <a:prstGeom prst="rect">
            <a:avLst/>
          </a:prstGeom>
          <a:effectLst>
            <a:outerShdw blurRad="85725" dist="190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000000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1592400" y="-407850"/>
            <a:ext cx="5959200" cy="5959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6427669" y="2502633"/>
            <a:ext cx="2324700" cy="2324700"/>
            <a:chOff x="-474900" y="321200"/>
            <a:chExt cx="2324700" cy="2324700"/>
          </a:xfrm>
        </p:grpSpPr>
        <p:sp>
          <p:nvSpPr>
            <p:cNvPr id="24" name="Google Shape;24;p3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ctrTitle"/>
          </p:nvPr>
        </p:nvSpPr>
        <p:spPr>
          <a:xfrm>
            <a:off x="2569800" y="2236800"/>
            <a:ext cx="4004400" cy="9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569800" y="3188701"/>
            <a:ext cx="400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30" name="Google Shape;30;p3"/>
          <p:cNvGrpSpPr/>
          <p:nvPr/>
        </p:nvGrpSpPr>
        <p:grpSpPr>
          <a:xfrm>
            <a:off x="764825" y="439375"/>
            <a:ext cx="1924500" cy="1924500"/>
            <a:chOff x="6680825" y="2549350"/>
            <a:chExt cx="1539600" cy="1539600"/>
          </a:xfrm>
        </p:grpSpPr>
        <p:sp>
          <p:nvSpPr>
            <p:cNvPr id="31" name="Google Shape;31;p3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666666">
                <a:alpha val="52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666666">
                <a:alpha val="52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495"/>
              </a:avLst>
            </a:prstGeom>
            <a:solidFill>
              <a:srgbClr val="666666">
                <a:alpha val="52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48" name="Google Shape;48;p5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46080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￮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56" name="Google Shape;56;p5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7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71" name="Google Shape;71;p7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7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22368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body" idx="2"/>
          </p:nvPr>
        </p:nvSpPr>
        <p:spPr>
          <a:xfrm>
            <a:off x="3440857" y="1958050"/>
            <a:ext cx="22368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80" name="Google Shape;80;p7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8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84" name="Google Shape;84;p8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8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14853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￮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91" name="Google Shape;91;p8"/>
          <p:cNvSpPr txBox="1">
            <a:spLocks noGrp="1"/>
          </p:cNvSpPr>
          <p:nvPr>
            <p:ph type="body" idx="2"/>
          </p:nvPr>
        </p:nvSpPr>
        <p:spPr>
          <a:xfrm>
            <a:off x="2630936" y="1958050"/>
            <a:ext cx="14853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￮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92" name="Google Shape;92;p8"/>
          <p:cNvSpPr txBox="1">
            <a:spLocks noGrp="1"/>
          </p:cNvSpPr>
          <p:nvPr>
            <p:ph type="body" idx="3"/>
          </p:nvPr>
        </p:nvSpPr>
        <p:spPr>
          <a:xfrm>
            <a:off x="4192246" y="1958050"/>
            <a:ext cx="14853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￮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94" name="Google Shape;94;p8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9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98" name="Google Shape;98;p9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9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0"/>
          <p:cNvGrpSpPr/>
          <p:nvPr/>
        </p:nvGrpSpPr>
        <p:grpSpPr>
          <a:xfrm>
            <a:off x="308378" y="3811995"/>
            <a:ext cx="1844185" cy="1844185"/>
            <a:chOff x="-474900" y="321200"/>
            <a:chExt cx="2324700" cy="2324700"/>
          </a:xfrm>
        </p:grpSpPr>
        <p:sp>
          <p:nvSpPr>
            <p:cNvPr id="107" name="Google Shape;107;p10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0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10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1069625" y="4406300"/>
            <a:ext cx="4608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ype A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>
            <a:off x="764000" y="-1236275"/>
            <a:ext cx="7616100" cy="76161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1"/>
          <p:cNvSpPr/>
          <p:nvPr/>
        </p:nvSpPr>
        <p:spPr>
          <a:xfrm>
            <a:off x="1198300" y="-801975"/>
            <a:ext cx="6747000" cy="67470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1"/>
          <p:cNvSpPr/>
          <p:nvPr/>
        </p:nvSpPr>
        <p:spPr>
          <a:xfrm>
            <a:off x="2267900" y="267625"/>
            <a:ext cx="4608300" cy="46083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1"/>
          <p:cNvSpPr/>
          <p:nvPr/>
        </p:nvSpPr>
        <p:spPr>
          <a:xfrm>
            <a:off x="-704850" y="-2705100"/>
            <a:ext cx="10553700" cy="10553700"/>
          </a:xfrm>
          <a:prstGeom prst="donut">
            <a:avLst>
              <a:gd name="adj" fmla="val 10467"/>
            </a:avLst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1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ype B">
  <p:cSld name="BLANK_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grpSp>
        <p:nvGrpSpPr>
          <p:cNvPr id="124" name="Google Shape;124;p12"/>
          <p:cNvGrpSpPr/>
          <p:nvPr/>
        </p:nvGrpSpPr>
        <p:grpSpPr>
          <a:xfrm>
            <a:off x="818844" y="502333"/>
            <a:ext cx="2324700" cy="2324700"/>
            <a:chOff x="-474900" y="321200"/>
            <a:chExt cx="2324700" cy="2324700"/>
          </a:xfrm>
        </p:grpSpPr>
        <p:sp>
          <p:nvSpPr>
            <p:cNvPr id="125" name="Google Shape;125;p12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2"/>
          <p:cNvSpPr/>
          <p:nvPr/>
        </p:nvSpPr>
        <p:spPr>
          <a:xfrm>
            <a:off x="1794525" y="-407900"/>
            <a:ext cx="5959200" cy="59592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46083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0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ctrTitle"/>
          </p:nvPr>
        </p:nvSpPr>
        <p:spPr>
          <a:xfrm>
            <a:off x="1192604" y="1514119"/>
            <a:ext cx="6600811" cy="23220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dirty="0"/>
              <a:t>Présentation d’une Application de la Gestion d'une Bibliothèque</a:t>
            </a:r>
            <a:endParaRPr sz="2400" dirty="0"/>
          </a:p>
        </p:txBody>
      </p:sp>
      <p:grpSp>
        <p:nvGrpSpPr>
          <p:cNvPr id="142" name="Google Shape;142;p14"/>
          <p:cNvGrpSpPr/>
          <p:nvPr/>
        </p:nvGrpSpPr>
        <p:grpSpPr>
          <a:xfrm>
            <a:off x="1311079" y="985525"/>
            <a:ext cx="832106" cy="832102"/>
            <a:chOff x="1923675" y="1633650"/>
            <a:chExt cx="436000" cy="435975"/>
          </a:xfrm>
        </p:grpSpPr>
        <p:sp>
          <p:nvSpPr>
            <p:cNvPr id="143" name="Google Shape;143;p14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Image 0" descr="Logo-Miage.png">
            <a:extLst>
              <a:ext uri="{FF2B5EF4-FFF2-40B4-BE49-F238E27FC236}">
                <a16:creationId xmlns:a16="http://schemas.microsoft.com/office/drawing/2014/main" id="{1904B7D3-8C20-495A-9458-F0F114C6F3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05214" cy="545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8D547CE-09F9-4EF5-B445-5C0E35595B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6801" y="874913"/>
            <a:ext cx="1650398" cy="1296324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F6A5A436-87C4-4F0E-9D9F-E6F4ACBE3A3F}"/>
              </a:ext>
            </a:extLst>
          </p:cNvPr>
          <p:cNvSpPr txBox="1"/>
          <p:nvPr/>
        </p:nvSpPr>
        <p:spPr>
          <a:xfrm>
            <a:off x="6821129" y="0"/>
            <a:ext cx="27137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bertus"/>
                <a:ea typeface="Times New Roman" panose="02020603050405020304" pitchFamily="18" charset="0"/>
              </a:rPr>
              <a:t>Niveau</a:t>
            </a:r>
            <a:endParaRPr lang="fr-FR" sz="11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fr-FR" sz="1200" b="1" dirty="0">
                <a:solidFill>
                  <a:schemeClr val="bg1"/>
                </a:solidFill>
                <a:latin typeface="Albertus"/>
                <a:ea typeface="Times New Roman" panose="02020603050405020304" pitchFamily="18" charset="0"/>
              </a:rPr>
              <a:t>Technicien Spécialisé</a:t>
            </a:r>
            <a:r>
              <a:rPr lang="fr-FR" sz="1100" dirty="0">
                <a:solidFill>
                  <a:schemeClr val="bg1"/>
                </a:solidFill>
                <a:latin typeface="Albertus"/>
                <a:ea typeface="Times New Roman" panose="02020603050405020304" pitchFamily="18" charset="0"/>
              </a:rPr>
              <a:t> </a:t>
            </a:r>
            <a:endParaRPr lang="fr-FR" sz="11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fr-FR" sz="1200" b="1" dirty="0">
                <a:solidFill>
                  <a:schemeClr val="bg1"/>
                </a:solidFill>
                <a:latin typeface="Albertus"/>
                <a:ea typeface="Times New Roman" panose="02020603050405020304" pitchFamily="18" charset="0"/>
              </a:rPr>
              <a:t>Filière</a:t>
            </a:r>
            <a:endParaRPr lang="fr-FR" sz="11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fr-FR" sz="1200" b="1" dirty="0">
                <a:solidFill>
                  <a:schemeClr val="bg1"/>
                </a:solidFill>
                <a:latin typeface="Albertus"/>
                <a:ea typeface="Times New Roman" panose="02020603050405020304" pitchFamily="18" charset="0"/>
              </a:rPr>
              <a:t>Développement Informatique</a:t>
            </a:r>
            <a:endParaRPr lang="fr-FR" sz="11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52351E9E-44AC-4114-AE88-FD8352B019B9}"/>
              </a:ext>
            </a:extLst>
          </p:cNvPr>
          <p:cNvSpPr txBox="1"/>
          <p:nvPr/>
        </p:nvSpPr>
        <p:spPr>
          <a:xfrm>
            <a:off x="0" y="4820334"/>
            <a:ext cx="91956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Réalisé</a:t>
            </a:r>
            <a:r>
              <a:rPr lang="en-US" b="1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par: </a:t>
            </a:r>
            <a:r>
              <a:rPr lang="fr-FR" sz="1200" b="1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</a:rPr>
              <a:t>Bilal ENEOUISSER &amp; Khadija NAZMAOUI                                                                         </a:t>
            </a:r>
            <a:r>
              <a:rPr lang="en-US" sz="1200" b="1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Encadré</a:t>
            </a:r>
            <a:r>
              <a:rPr lang="en-US" sz="1200" b="1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par:TAIBI</a:t>
            </a:r>
            <a:r>
              <a:rPr lang="en-US" sz="1200" b="1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Zouhir</a:t>
            </a:r>
            <a:endParaRPr lang="en-US" sz="1200" b="1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BD3357D-AD17-4658-8287-4FE77D1D0A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  <p:sp>
        <p:nvSpPr>
          <p:cNvPr id="3" name="Google Shape;356;p31">
            <a:extLst>
              <a:ext uri="{FF2B5EF4-FFF2-40B4-BE49-F238E27FC236}">
                <a16:creationId xmlns:a16="http://schemas.microsoft.com/office/drawing/2014/main" id="{9BABEAA9-D84B-4442-8590-8A454007E6B7}"/>
              </a:ext>
            </a:extLst>
          </p:cNvPr>
          <p:cNvSpPr txBox="1">
            <a:spLocks/>
          </p:cNvSpPr>
          <p:nvPr/>
        </p:nvSpPr>
        <p:spPr>
          <a:xfrm>
            <a:off x="3335575" y="0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3600" b="1" dirty="0"/>
              <a:t>ANALYSE</a:t>
            </a:r>
            <a:endParaRPr lang="fr-FR" dirty="0"/>
          </a:p>
        </p:txBody>
      </p:sp>
      <p:sp>
        <p:nvSpPr>
          <p:cNvPr id="4" name="Google Shape;359;p31">
            <a:extLst>
              <a:ext uri="{FF2B5EF4-FFF2-40B4-BE49-F238E27FC236}">
                <a16:creationId xmlns:a16="http://schemas.microsoft.com/office/drawing/2014/main" id="{E82725A0-F80A-417B-8E5B-229EC5B50BD7}"/>
              </a:ext>
            </a:extLst>
          </p:cNvPr>
          <p:cNvSpPr txBox="1">
            <a:spLocks/>
          </p:cNvSpPr>
          <p:nvPr/>
        </p:nvSpPr>
        <p:spPr>
          <a:xfrm>
            <a:off x="1052944" y="1258490"/>
            <a:ext cx="7853024" cy="32063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fr-FR" sz="1600" b="1" dirty="0">
                <a:latin typeface="Book Antiqua" panose="02040602050305030304" pitchFamily="18" charset="0"/>
              </a:rPr>
              <a:t>	Coté administrateur(Responsable)</a:t>
            </a:r>
          </a:p>
          <a:p>
            <a:pPr>
              <a:lnSpc>
                <a:spcPct val="200000"/>
              </a:lnSpc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● S’authentifier </a:t>
            </a:r>
          </a:p>
          <a:p>
            <a:pPr>
              <a:lnSpc>
                <a:spcPct val="200000"/>
              </a:lnSpc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● Accéder et mettre à jour les informations des administrateur</a:t>
            </a:r>
          </a:p>
          <a:p>
            <a:pPr>
              <a:lnSpc>
                <a:spcPct val="200000"/>
              </a:lnSpc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● Accéder et mettre à jour les informations des client</a:t>
            </a:r>
          </a:p>
          <a:p>
            <a:pPr>
              <a:lnSpc>
                <a:spcPct val="200000"/>
              </a:lnSpc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● Accéder et mettre à jour les informations des livre et Auteur</a:t>
            </a:r>
          </a:p>
          <a:p>
            <a:pPr>
              <a:lnSpc>
                <a:spcPct val="200000"/>
              </a:lnSpc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● Accéder et mettre à jour le boisson de chaque client</a:t>
            </a:r>
          </a:p>
          <a:p>
            <a:pPr>
              <a:lnSpc>
                <a:spcPct val="200000"/>
              </a:lnSpc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● Accéder et mettre à jour les informations des facture les boisson et emprunte les livre</a:t>
            </a:r>
          </a:p>
          <a:p>
            <a:pPr>
              <a:lnSpc>
                <a:spcPct val="200000"/>
              </a:lnSpc>
            </a:pPr>
            <a:endParaRPr lang="fr-FR" sz="1600" b="1" dirty="0">
              <a:latin typeface="Book Antiqua" panose="02040602050305030304" pitchFamily="18" charset="0"/>
            </a:endParaRPr>
          </a:p>
          <a:p>
            <a:pPr>
              <a:spcBef>
                <a:spcPts val="600"/>
              </a:spcBef>
            </a:pPr>
            <a:endParaRPr lang="fr-FR" sz="12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7F3884B-0712-4205-9CB4-4CDFBABBED1D}"/>
              </a:ext>
            </a:extLst>
          </p:cNvPr>
          <p:cNvSpPr txBox="1"/>
          <p:nvPr/>
        </p:nvSpPr>
        <p:spPr>
          <a:xfrm>
            <a:off x="1267467" y="833110"/>
            <a:ext cx="5072062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700" b="1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LES BESOINS FONCTIONNELS</a:t>
            </a:r>
            <a:endParaRPr lang="en-US" sz="1700" b="1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05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BD3357D-AD17-4658-8287-4FE77D1D0A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  <p:sp>
        <p:nvSpPr>
          <p:cNvPr id="3" name="Google Shape;356;p31">
            <a:extLst>
              <a:ext uri="{FF2B5EF4-FFF2-40B4-BE49-F238E27FC236}">
                <a16:creationId xmlns:a16="http://schemas.microsoft.com/office/drawing/2014/main" id="{76B4BCBD-7BE0-46EE-BF05-C9D45BBAD097}"/>
              </a:ext>
            </a:extLst>
          </p:cNvPr>
          <p:cNvSpPr txBox="1">
            <a:spLocks/>
          </p:cNvSpPr>
          <p:nvPr/>
        </p:nvSpPr>
        <p:spPr>
          <a:xfrm>
            <a:off x="3149010" y="0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3600" b="1" dirty="0"/>
              <a:t>ANALYSE</a:t>
            </a:r>
            <a:endParaRPr lang="fr-FR" dirty="0"/>
          </a:p>
        </p:txBody>
      </p:sp>
      <p:sp>
        <p:nvSpPr>
          <p:cNvPr id="4" name="Google Shape;359;p31">
            <a:extLst>
              <a:ext uri="{FF2B5EF4-FFF2-40B4-BE49-F238E27FC236}">
                <a16:creationId xmlns:a16="http://schemas.microsoft.com/office/drawing/2014/main" id="{B3A0D604-5739-4D95-8411-E93CB428D106}"/>
              </a:ext>
            </a:extLst>
          </p:cNvPr>
          <p:cNvSpPr txBox="1">
            <a:spLocks/>
          </p:cNvSpPr>
          <p:nvPr/>
        </p:nvSpPr>
        <p:spPr>
          <a:xfrm>
            <a:off x="288995" y="1241243"/>
            <a:ext cx="9741479" cy="37708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8750">
              <a:lnSpc>
                <a:spcPct val="200000"/>
              </a:lnSpc>
            </a:pPr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● Les informations figurant dans l’application doivent </a:t>
            </a:r>
            <a:r>
              <a:rPr lang="fr-FR" sz="1600" b="1" dirty="0" err="1">
                <a:latin typeface="Calibri" panose="020F0502020204030204" pitchFamily="34" charset="0"/>
                <a:cs typeface="Calibri" panose="020F0502020204030204" pitchFamily="34" charset="0"/>
              </a:rPr>
              <a:t>etre</a:t>
            </a:r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 claires et </a:t>
            </a:r>
            <a:r>
              <a:rPr lang="fr-FR" sz="1600" b="1" dirty="0" err="1">
                <a:latin typeface="Calibri" panose="020F0502020204030204" pitchFamily="34" charset="0"/>
                <a:cs typeface="Calibri" panose="020F0502020204030204" pitchFamily="34" charset="0"/>
              </a:rPr>
              <a:t>precises</a:t>
            </a:r>
            <a:endParaRPr lang="fr-FR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8750">
              <a:lnSpc>
                <a:spcPct val="200000"/>
              </a:lnSpc>
            </a:pPr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● Le système doit être sécurisé et fiable : il impose l’authentification à chaque utilisateur</a:t>
            </a:r>
          </a:p>
          <a:p>
            <a:pPr marL="158750">
              <a:lnSpc>
                <a:spcPct val="200000"/>
              </a:lnSpc>
            </a:pPr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● Le système doit avoir une interface convivial permettant un dialogue simple entre 	l’utilisateur </a:t>
            </a:r>
          </a:p>
          <a:p>
            <a:pPr marL="158750">
              <a:lnSpc>
                <a:spcPct val="200000"/>
              </a:lnSpc>
            </a:pPr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et l’application</a:t>
            </a:r>
          </a:p>
          <a:p>
            <a:pPr marL="158750">
              <a:lnSpc>
                <a:spcPct val="200000"/>
              </a:lnSpc>
            </a:pPr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● Le menu doit être bien organisé </a:t>
            </a:r>
          </a:p>
          <a:p>
            <a:pPr>
              <a:spcBef>
                <a:spcPts val="600"/>
              </a:spcBef>
            </a:pPr>
            <a:endParaRPr lang="fr-FR" sz="12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DA9926A-0EC4-44F9-BECD-94C28BE51355}"/>
              </a:ext>
            </a:extLst>
          </p:cNvPr>
          <p:cNvSpPr txBox="1"/>
          <p:nvPr/>
        </p:nvSpPr>
        <p:spPr>
          <a:xfrm>
            <a:off x="1524642" y="710425"/>
            <a:ext cx="5072062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700" b="1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LES BESOINS NON FONCTIONNELS</a:t>
            </a:r>
          </a:p>
        </p:txBody>
      </p:sp>
    </p:spTree>
    <p:extLst>
      <p:ext uri="{BB962C8B-B14F-4D97-AF65-F5344CB8AC3E}">
        <p14:creationId xmlns:p14="http://schemas.microsoft.com/office/powerpoint/2010/main" val="687189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>
            <a:spLocks noGrp="1"/>
          </p:cNvSpPr>
          <p:nvPr>
            <p:ph type="ctrTitle"/>
          </p:nvPr>
        </p:nvSpPr>
        <p:spPr>
          <a:xfrm>
            <a:off x="1583555" y="1991033"/>
            <a:ext cx="5976890" cy="9738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4000" b="1" dirty="0">
                <a:latin typeface="Bookman Old Style" panose="02050604050505020204" pitchFamily="18" charset="0"/>
              </a:rPr>
              <a:t>Conception</a:t>
            </a:r>
            <a:endParaRPr lang="fr-FR" sz="4000" b="1" dirty="0"/>
          </a:p>
        </p:txBody>
      </p:sp>
      <p:sp>
        <p:nvSpPr>
          <p:cNvPr id="177" name="Google Shape;177;p17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5</a:t>
            </a:r>
            <a:endParaRPr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57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4ABB0-A258-4D20-AA3F-9E132368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973" y="206479"/>
            <a:ext cx="7598081" cy="604683"/>
          </a:xfrm>
        </p:spPr>
        <p:txBody>
          <a:bodyPr/>
          <a:lstStyle/>
          <a:p>
            <a:r>
              <a:rPr lang="en-US" sz="2800" dirty="0"/>
              <a:t>Architecture de </a:t>
            </a:r>
            <a:r>
              <a:rPr lang="en-US" sz="2800" dirty="0" err="1"/>
              <a:t>l’application</a:t>
            </a:r>
            <a:endParaRPr lang="en-US" sz="28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DF6388-7CCF-4078-9382-28A8E146A1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smtClean="0">
                <a:latin typeface="Calibri" panose="020F0502020204030204" pitchFamily="34" charset="0"/>
                <a:cs typeface="Calibri" panose="020F0502020204030204" pitchFamily="34" charset="0"/>
              </a:rPr>
              <a:t>13</a:t>
            </a:fld>
            <a:endParaRPr lang="fr-FR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1BD69FA-BA9C-4CFD-A47A-13B847CD9A84}"/>
              </a:ext>
            </a:extLst>
          </p:cNvPr>
          <p:cNvSpPr/>
          <p:nvPr/>
        </p:nvSpPr>
        <p:spPr>
          <a:xfrm>
            <a:off x="3745076" y="1235654"/>
            <a:ext cx="1408815" cy="405366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Authentifier</a:t>
            </a:r>
            <a:endParaRPr lang="en-US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" name="Rectangle : coins arrondis 41">
            <a:extLst>
              <a:ext uri="{FF2B5EF4-FFF2-40B4-BE49-F238E27FC236}">
                <a16:creationId xmlns:a16="http://schemas.microsoft.com/office/drawing/2014/main" id="{A80EB08E-581D-4CCE-8688-4BA5FBE3BE61}"/>
              </a:ext>
            </a:extLst>
          </p:cNvPr>
          <p:cNvSpPr/>
          <p:nvPr/>
        </p:nvSpPr>
        <p:spPr>
          <a:xfrm>
            <a:off x="3745076" y="1897796"/>
            <a:ext cx="1408815" cy="35869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Administrateur</a:t>
            </a:r>
          </a:p>
        </p:txBody>
      </p:sp>
      <p:sp>
        <p:nvSpPr>
          <p:cNvPr id="47" name="Rectangle : coins arrondis 46">
            <a:extLst>
              <a:ext uri="{FF2B5EF4-FFF2-40B4-BE49-F238E27FC236}">
                <a16:creationId xmlns:a16="http://schemas.microsoft.com/office/drawing/2014/main" id="{82278DDE-7309-412C-BDF6-304195B23682}"/>
              </a:ext>
            </a:extLst>
          </p:cNvPr>
          <p:cNvSpPr/>
          <p:nvPr/>
        </p:nvSpPr>
        <p:spPr>
          <a:xfrm>
            <a:off x="4816447" y="2788101"/>
            <a:ext cx="1647189" cy="21933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Gestion des Clients</a:t>
            </a:r>
          </a:p>
        </p:txBody>
      </p:sp>
      <p:sp>
        <p:nvSpPr>
          <p:cNvPr id="48" name="Rectangle : coins arrondis 47">
            <a:extLst>
              <a:ext uri="{FF2B5EF4-FFF2-40B4-BE49-F238E27FC236}">
                <a16:creationId xmlns:a16="http://schemas.microsoft.com/office/drawing/2014/main" id="{B9A61BED-FDE5-402E-B67A-AE365BD60D44}"/>
              </a:ext>
            </a:extLst>
          </p:cNvPr>
          <p:cNvSpPr/>
          <p:nvPr/>
        </p:nvSpPr>
        <p:spPr>
          <a:xfrm>
            <a:off x="2684547" y="3322260"/>
            <a:ext cx="1872385" cy="34684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Gestion des Auteurs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9" name="Rectangle : coins arrondis 48">
            <a:extLst>
              <a:ext uri="{FF2B5EF4-FFF2-40B4-BE49-F238E27FC236}">
                <a16:creationId xmlns:a16="http://schemas.microsoft.com/office/drawing/2014/main" id="{3EFE8030-44B2-42F4-848E-ADB41958D572}"/>
              </a:ext>
            </a:extLst>
          </p:cNvPr>
          <p:cNvSpPr/>
          <p:nvPr/>
        </p:nvSpPr>
        <p:spPr>
          <a:xfrm>
            <a:off x="387927" y="2863863"/>
            <a:ext cx="1964194" cy="315802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Gestion des Boisson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0" name="Rectangle : coins arrondis 49">
            <a:extLst>
              <a:ext uri="{FF2B5EF4-FFF2-40B4-BE49-F238E27FC236}">
                <a16:creationId xmlns:a16="http://schemas.microsoft.com/office/drawing/2014/main" id="{56BDB744-F531-400A-A17B-0E82EC5853AF}"/>
              </a:ext>
            </a:extLst>
          </p:cNvPr>
          <p:cNvSpPr/>
          <p:nvPr/>
        </p:nvSpPr>
        <p:spPr>
          <a:xfrm>
            <a:off x="387927" y="3308123"/>
            <a:ext cx="1982072" cy="32869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Gestion des Payement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1" name="Rectangle : coins arrondis 50">
            <a:extLst>
              <a:ext uri="{FF2B5EF4-FFF2-40B4-BE49-F238E27FC236}">
                <a16:creationId xmlns:a16="http://schemas.microsoft.com/office/drawing/2014/main" id="{FFF1BE6E-450F-4083-9F2C-C4329D352CE4}"/>
              </a:ext>
            </a:extLst>
          </p:cNvPr>
          <p:cNvSpPr/>
          <p:nvPr/>
        </p:nvSpPr>
        <p:spPr>
          <a:xfrm>
            <a:off x="4937091" y="3354278"/>
            <a:ext cx="1647189" cy="31655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Gestion des livres 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2" name="Rectangle : coins arrondis 51">
            <a:extLst>
              <a:ext uri="{FF2B5EF4-FFF2-40B4-BE49-F238E27FC236}">
                <a16:creationId xmlns:a16="http://schemas.microsoft.com/office/drawing/2014/main" id="{7739FB8E-F36F-40E0-911B-28311E9B698F}"/>
              </a:ext>
            </a:extLst>
          </p:cNvPr>
          <p:cNvSpPr/>
          <p:nvPr/>
        </p:nvSpPr>
        <p:spPr>
          <a:xfrm>
            <a:off x="6723148" y="3339920"/>
            <a:ext cx="2122979" cy="29689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Gestion des Types Livres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Rectangle : coins arrondis 52">
            <a:extLst>
              <a:ext uri="{FF2B5EF4-FFF2-40B4-BE49-F238E27FC236}">
                <a16:creationId xmlns:a16="http://schemas.microsoft.com/office/drawing/2014/main" id="{05BE316E-55DE-4D97-B3C3-4828AF2FFC14}"/>
              </a:ext>
            </a:extLst>
          </p:cNvPr>
          <p:cNvSpPr/>
          <p:nvPr/>
        </p:nvSpPr>
        <p:spPr>
          <a:xfrm>
            <a:off x="390291" y="2446368"/>
            <a:ext cx="1984721" cy="28877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Gestion de Emprunte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5" name="Flèche : droite 54">
            <a:extLst>
              <a:ext uri="{FF2B5EF4-FFF2-40B4-BE49-F238E27FC236}">
                <a16:creationId xmlns:a16="http://schemas.microsoft.com/office/drawing/2014/main" id="{B0E9396A-9C5E-41E4-AFD2-674D6E3B41EC}"/>
              </a:ext>
            </a:extLst>
          </p:cNvPr>
          <p:cNvSpPr/>
          <p:nvPr/>
        </p:nvSpPr>
        <p:spPr>
          <a:xfrm rot="5400000">
            <a:off x="4216639" y="1777350"/>
            <a:ext cx="358693" cy="116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/>
          </a:p>
        </p:txBody>
      </p:sp>
      <p:sp>
        <p:nvSpPr>
          <p:cNvPr id="56" name="Flèche : bas 55">
            <a:extLst>
              <a:ext uri="{FF2B5EF4-FFF2-40B4-BE49-F238E27FC236}">
                <a16:creationId xmlns:a16="http://schemas.microsoft.com/office/drawing/2014/main" id="{740013E7-91A5-4F69-B628-70AC8932F572}"/>
              </a:ext>
            </a:extLst>
          </p:cNvPr>
          <p:cNvSpPr/>
          <p:nvPr/>
        </p:nvSpPr>
        <p:spPr>
          <a:xfrm rot="19239505">
            <a:off x="5273578" y="2158224"/>
            <a:ext cx="130630" cy="6795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/>
          </a:p>
        </p:txBody>
      </p:sp>
      <p:cxnSp>
        <p:nvCxnSpPr>
          <p:cNvPr id="58" name="Connecteur droit avec flèche 57">
            <a:extLst>
              <a:ext uri="{FF2B5EF4-FFF2-40B4-BE49-F238E27FC236}">
                <a16:creationId xmlns:a16="http://schemas.microsoft.com/office/drawing/2014/main" id="{E9D9E2FE-125F-4DED-B274-3F0AF353BFD5}"/>
              </a:ext>
            </a:extLst>
          </p:cNvPr>
          <p:cNvCxnSpPr>
            <a:cxnSpLocks/>
            <a:stCxn id="47" idx="1"/>
          </p:cNvCxnSpPr>
          <p:nvPr/>
        </p:nvCxnSpPr>
        <p:spPr>
          <a:xfrm flipH="1">
            <a:off x="3313643" y="2897769"/>
            <a:ext cx="1502804" cy="424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73621393-B9F8-4820-9D93-A7771078874E}"/>
              </a:ext>
            </a:extLst>
          </p:cNvPr>
          <p:cNvCxnSpPr>
            <a:cxnSpLocks/>
            <a:stCxn id="47" idx="3"/>
            <a:endCxn id="52" idx="0"/>
          </p:cNvCxnSpPr>
          <p:nvPr/>
        </p:nvCxnSpPr>
        <p:spPr>
          <a:xfrm>
            <a:off x="6463636" y="2897769"/>
            <a:ext cx="1321002" cy="442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FA9D91E9-4082-4C84-94D3-7964FB783BEC}"/>
              </a:ext>
            </a:extLst>
          </p:cNvPr>
          <p:cNvCxnSpPr>
            <a:cxnSpLocks/>
            <a:stCxn id="47" idx="2"/>
            <a:endCxn id="51" idx="0"/>
          </p:cNvCxnSpPr>
          <p:nvPr/>
        </p:nvCxnSpPr>
        <p:spPr>
          <a:xfrm>
            <a:off x="5640042" y="3007437"/>
            <a:ext cx="120644" cy="3468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cteur droit avec flèche 71">
            <a:extLst>
              <a:ext uri="{FF2B5EF4-FFF2-40B4-BE49-F238E27FC236}">
                <a16:creationId xmlns:a16="http://schemas.microsoft.com/office/drawing/2014/main" id="{37D99436-8601-488E-9CF3-CDBDCD5C26DF}"/>
              </a:ext>
            </a:extLst>
          </p:cNvPr>
          <p:cNvCxnSpPr>
            <a:cxnSpLocks/>
            <a:stCxn id="42" idx="1"/>
          </p:cNvCxnSpPr>
          <p:nvPr/>
        </p:nvCxnSpPr>
        <p:spPr>
          <a:xfrm flipH="1">
            <a:off x="2316132" y="2077143"/>
            <a:ext cx="1428944" cy="9778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eur droit avec flèche 73">
            <a:extLst>
              <a:ext uri="{FF2B5EF4-FFF2-40B4-BE49-F238E27FC236}">
                <a16:creationId xmlns:a16="http://schemas.microsoft.com/office/drawing/2014/main" id="{C29E448A-0226-41AF-8475-A52BDB3EDDDE}"/>
              </a:ext>
            </a:extLst>
          </p:cNvPr>
          <p:cNvCxnSpPr>
            <a:cxnSpLocks/>
            <a:stCxn id="42" idx="1"/>
            <a:endCxn id="50" idx="3"/>
          </p:cNvCxnSpPr>
          <p:nvPr/>
        </p:nvCxnSpPr>
        <p:spPr>
          <a:xfrm flipH="1">
            <a:off x="2369999" y="2077143"/>
            <a:ext cx="1375077" cy="1395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eur droit avec flèche 76">
            <a:extLst>
              <a:ext uri="{FF2B5EF4-FFF2-40B4-BE49-F238E27FC236}">
                <a16:creationId xmlns:a16="http://schemas.microsoft.com/office/drawing/2014/main" id="{9A6C588E-2D2E-44CA-AC5C-27C9917CF966}"/>
              </a:ext>
            </a:extLst>
          </p:cNvPr>
          <p:cNvCxnSpPr>
            <a:cxnSpLocks/>
            <a:stCxn id="42" idx="1"/>
            <a:endCxn id="53" idx="3"/>
          </p:cNvCxnSpPr>
          <p:nvPr/>
        </p:nvCxnSpPr>
        <p:spPr>
          <a:xfrm flipH="1">
            <a:off x="2375012" y="2077143"/>
            <a:ext cx="1370064" cy="513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9563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4ABB0-A258-4D20-AA3F-9E132368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974" y="206479"/>
            <a:ext cx="5220300" cy="604683"/>
          </a:xfrm>
        </p:spPr>
        <p:txBody>
          <a:bodyPr/>
          <a:lstStyle/>
          <a:p>
            <a:r>
              <a:rPr lang="en-US" dirty="0"/>
              <a:t>LE M </a:t>
            </a:r>
            <a:r>
              <a:rPr lang="fr-FR" dirty="0"/>
              <a:t>C </a:t>
            </a:r>
            <a:r>
              <a:rPr lang="fr-FR" dirty="0" err="1"/>
              <a:t>C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DF6388-7CCF-4078-9382-28A8E146A1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</a:t>
            </a:fld>
            <a:endParaRPr lang="fr-FR"/>
          </a:p>
        </p:txBody>
      </p:sp>
      <p:grpSp>
        <p:nvGrpSpPr>
          <p:cNvPr id="5" name="Google Shape;158;p15">
            <a:extLst>
              <a:ext uri="{FF2B5EF4-FFF2-40B4-BE49-F238E27FC236}">
                <a16:creationId xmlns:a16="http://schemas.microsoft.com/office/drawing/2014/main" id="{7E96C8BB-4DBE-4A6E-B8E2-6609C47E6A9B}"/>
              </a:ext>
            </a:extLst>
          </p:cNvPr>
          <p:cNvGrpSpPr/>
          <p:nvPr/>
        </p:nvGrpSpPr>
        <p:grpSpPr>
          <a:xfrm>
            <a:off x="7227977" y="2052723"/>
            <a:ext cx="1212302" cy="1038068"/>
            <a:chOff x="1934025" y="1001650"/>
            <a:chExt cx="415300" cy="355600"/>
          </a:xfrm>
        </p:grpSpPr>
        <p:sp>
          <p:nvSpPr>
            <p:cNvPr id="6" name="Google Shape;159;p15">
              <a:extLst>
                <a:ext uri="{FF2B5EF4-FFF2-40B4-BE49-F238E27FC236}">
                  <a16:creationId xmlns:a16="http://schemas.microsoft.com/office/drawing/2014/main" id="{E90C237B-A74F-442A-B39D-8FF90D47FC3A}"/>
                </a:ext>
              </a:extLst>
            </p:cNvPr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60;p15">
              <a:extLst>
                <a:ext uri="{FF2B5EF4-FFF2-40B4-BE49-F238E27FC236}">
                  <a16:creationId xmlns:a16="http://schemas.microsoft.com/office/drawing/2014/main" id="{B4019C01-90D2-47D4-9BAB-16FE9599CDBB}"/>
                </a:ext>
              </a:extLst>
            </p:cNvPr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1;p15">
              <a:extLst>
                <a:ext uri="{FF2B5EF4-FFF2-40B4-BE49-F238E27FC236}">
                  <a16:creationId xmlns:a16="http://schemas.microsoft.com/office/drawing/2014/main" id="{5860B099-1D76-4589-B437-E16FB9B56D15}"/>
                </a:ext>
              </a:extLst>
            </p:cNvPr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2;p15">
              <a:extLst>
                <a:ext uri="{FF2B5EF4-FFF2-40B4-BE49-F238E27FC236}">
                  <a16:creationId xmlns:a16="http://schemas.microsoft.com/office/drawing/2014/main" id="{BFFF5506-36A4-4A8E-8C27-9F812BC274EB}"/>
                </a:ext>
              </a:extLst>
            </p:cNvPr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6CBDA301-7098-473B-AA9E-468AD95311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66"/>
          <a:stretch/>
        </p:blipFill>
        <p:spPr>
          <a:xfrm>
            <a:off x="513066" y="884239"/>
            <a:ext cx="5420031" cy="391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903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4ABB0-A258-4D20-AA3F-9E132368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974" y="206479"/>
            <a:ext cx="5220300" cy="604683"/>
          </a:xfrm>
        </p:spPr>
        <p:txBody>
          <a:bodyPr/>
          <a:lstStyle/>
          <a:p>
            <a:r>
              <a:rPr lang="en-US" dirty="0"/>
              <a:t>LE M </a:t>
            </a:r>
            <a:r>
              <a:rPr lang="fr-FR" dirty="0"/>
              <a:t>C D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DF6388-7CCF-4078-9382-28A8E146A1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</a:t>
            </a:fld>
            <a:endParaRPr lang="fr-FR"/>
          </a:p>
        </p:txBody>
      </p:sp>
      <p:grpSp>
        <p:nvGrpSpPr>
          <p:cNvPr id="5" name="Google Shape;158;p15">
            <a:extLst>
              <a:ext uri="{FF2B5EF4-FFF2-40B4-BE49-F238E27FC236}">
                <a16:creationId xmlns:a16="http://schemas.microsoft.com/office/drawing/2014/main" id="{7E96C8BB-4DBE-4A6E-B8E2-6609C47E6A9B}"/>
              </a:ext>
            </a:extLst>
          </p:cNvPr>
          <p:cNvGrpSpPr/>
          <p:nvPr/>
        </p:nvGrpSpPr>
        <p:grpSpPr>
          <a:xfrm>
            <a:off x="7227977" y="2052723"/>
            <a:ext cx="1212302" cy="1038068"/>
            <a:chOff x="1934025" y="1001650"/>
            <a:chExt cx="415300" cy="355600"/>
          </a:xfrm>
        </p:grpSpPr>
        <p:sp>
          <p:nvSpPr>
            <p:cNvPr id="6" name="Google Shape;159;p15">
              <a:extLst>
                <a:ext uri="{FF2B5EF4-FFF2-40B4-BE49-F238E27FC236}">
                  <a16:creationId xmlns:a16="http://schemas.microsoft.com/office/drawing/2014/main" id="{E90C237B-A74F-442A-B39D-8FF90D47FC3A}"/>
                </a:ext>
              </a:extLst>
            </p:cNvPr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60;p15">
              <a:extLst>
                <a:ext uri="{FF2B5EF4-FFF2-40B4-BE49-F238E27FC236}">
                  <a16:creationId xmlns:a16="http://schemas.microsoft.com/office/drawing/2014/main" id="{B4019C01-90D2-47D4-9BAB-16FE9599CDBB}"/>
                </a:ext>
              </a:extLst>
            </p:cNvPr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1;p15">
              <a:extLst>
                <a:ext uri="{FF2B5EF4-FFF2-40B4-BE49-F238E27FC236}">
                  <a16:creationId xmlns:a16="http://schemas.microsoft.com/office/drawing/2014/main" id="{5860B099-1D76-4589-B437-E16FB9B56D15}"/>
                </a:ext>
              </a:extLst>
            </p:cNvPr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2;p15">
              <a:extLst>
                <a:ext uri="{FF2B5EF4-FFF2-40B4-BE49-F238E27FC236}">
                  <a16:creationId xmlns:a16="http://schemas.microsoft.com/office/drawing/2014/main" id="{BFFF5506-36A4-4A8E-8C27-9F812BC274EB}"/>
                </a:ext>
              </a:extLst>
            </p:cNvPr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8B9DB91E-99CB-4DDA-8265-A61F83A13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6" r="3700" b="2034"/>
          <a:stretch>
            <a:fillRect/>
          </a:stretch>
        </p:blipFill>
        <p:spPr bwMode="auto">
          <a:xfrm>
            <a:off x="235974" y="658741"/>
            <a:ext cx="8755501" cy="39177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0485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4ABB0-A258-4D20-AA3F-9E132368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974" y="206479"/>
            <a:ext cx="5220300" cy="604683"/>
          </a:xfrm>
        </p:spPr>
        <p:txBody>
          <a:bodyPr/>
          <a:lstStyle/>
          <a:p>
            <a:r>
              <a:rPr lang="en-US" dirty="0"/>
              <a:t>LE M </a:t>
            </a:r>
            <a:r>
              <a:rPr lang="fr-FR" dirty="0"/>
              <a:t>L D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DF6388-7CCF-4078-9382-28A8E146A1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</a:t>
            </a:fld>
            <a:endParaRPr lang="fr-FR"/>
          </a:p>
        </p:txBody>
      </p:sp>
      <p:grpSp>
        <p:nvGrpSpPr>
          <p:cNvPr id="5" name="Google Shape;158;p15">
            <a:extLst>
              <a:ext uri="{FF2B5EF4-FFF2-40B4-BE49-F238E27FC236}">
                <a16:creationId xmlns:a16="http://schemas.microsoft.com/office/drawing/2014/main" id="{7E96C8BB-4DBE-4A6E-B8E2-6609C47E6A9B}"/>
              </a:ext>
            </a:extLst>
          </p:cNvPr>
          <p:cNvGrpSpPr/>
          <p:nvPr/>
        </p:nvGrpSpPr>
        <p:grpSpPr>
          <a:xfrm>
            <a:off x="7227977" y="2052723"/>
            <a:ext cx="1212302" cy="1038068"/>
            <a:chOff x="1934025" y="1001650"/>
            <a:chExt cx="415300" cy="355600"/>
          </a:xfrm>
        </p:grpSpPr>
        <p:sp>
          <p:nvSpPr>
            <p:cNvPr id="6" name="Google Shape;159;p15">
              <a:extLst>
                <a:ext uri="{FF2B5EF4-FFF2-40B4-BE49-F238E27FC236}">
                  <a16:creationId xmlns:a16="http://schemas.microsoft.com/office/drawing/2014/main" id="{E90C237B-A74F-442A-B39D-8FF90D47FC3A}"/>
                </a:ext>
              </a:extLst>
            </p:cNvPr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60;p15">
              <a:extLst>
                <a:ext uri="{FF2B5EF4-FFF2-40B4-BE49-F238E27FC236}">
                  <a16:creationId xmlns:a16="http://schemas.microsoft.com/office/drawing/2014/main" id="{B4019C01-90D2-47D4-9BAB-16FE9599CDBB}"/>
                </a:ext>
              </a:extLst>
            </p:cNvPr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1;p15">
              <a:extLst>
                <a:ext uri="{FF2B5EF4-FFF2-40B4-BE49-F238E27FC236}">
                  <a16:creationId xmlns:a16="http://schemas.microsoft.com/office/drawing/2014/main" id="{5860B099-1D76-4589-B437-E16FB9B56D15}"/>
                </a:ext>
              </a:extLst>
            </p:cNvPr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2;p15">
              <a:extLst>
                <a:ext uri="{FF2B5EF4-FFF2-40B4-BE49-F238E27FC236}">
                  <a16:creationId xmlns:a16="http://schemas.microsoft.com/office/drawing/2014/main" id="{BFFF5506-36A4-4A8E-8C27-9F812BC274EB}"/>
                </a:ext>
              </a:extLst>
            </p:cNvPr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6384B8FB-0292-4862-AC99-A564F6FD9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974" y="573757"/>
            <a:ext cx="8547966" cy="4002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1197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4ABB0-A258-4D20-AA3F-9E132368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974" y="206479"/>
            <a:ext cx="5220300" cy="604683"/>
          </a:xfrm>
        </p:spPr>
        <p:txBody>
          <a:bodyPr/>
          <a:lstStyle/>
          <a:p>
            <a:r>
              <a:rPr lang="en-US" dirty="0"/>
              <a:t>LE M </a:t>
            </a:r>
            <a:r>
              <a:rPr lang="fr-FR" dirty="0"/>
              <a:t>P D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DF6388-7CCF-4078-9382-28A8E146A1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17</a:t>
            </a:fld>
            <a:endParaRPr lang="fr-FR"/>
          </a:p>
        </p:txBody>
      </p:sp>
      <p:grpSp>
        <p:nvGrpSpPr>
          <p:cNvPr id="5" name="Google Shape;158;p15">
            <a:extLst>
              <a:ext uri="{FF2B5EF4-FFF2-40B4-BE49-F238E27FC236}">
                <a16:creationId xmlns:a16="http://schemas.microsoft.com/office/drawing/2014/main" id="{7E96C8BB-4DBE-4A6E-B8E2-6609C47E6A9B}"/>
              </a:ext>
            </a:extLst>
          </p:cNvPr>
          <p:cNvGrpSpPr/>
          <p:nvPr/>
        </p:nvGrpSpPr>
        <p:grpSpPr>
          <a:xfrm>
            <a:off x="7227977" y="2052723"/>
            <a:ext cx="1212302" cy="1038068"/>
            <a:chOff x="1934025" y="1001650"/>
            <a:chExt cx="415300" cy="355600"/>
          </a:xfrm>
        </p:grpSpPr>
        <p:sp>
          <p:nvSpPr>
            <p:cNvPr id="6" name="Google Shape;159;p15">
              <a:extLst>
                <a:ext uri="{FF2B5EF4-FFF2-40B4-BE49-F238E27FC236}">
                  <a16:creationId xmlns:a16="http://schemas.microsoft.com/office/drawing/2014/main" id="{E90C237B-A74F-442A-B39D-8FF90D47FC3A}"/>
                </a:ext>
              </a:extLst>
            </p:cNvPr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60;p15">
              <a:extLst>
                <a:ext uri="{FF2B5EF4-FFF2-40B4-BE49-F238E27FC236}">
                  <a16:creationId xmlns:a16="http://schemas.microsoft.com/office/drawing/2014/main" id="{B4019C01-90D2-47D4-9BAB-16FE9599CDBB}"/>
                </a:ext>
              </a:extLst>
            </p:cNvPr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1;p15">
              <a:extLst>
                <a:ext uri="{FF2B5EF4-FFF2-40B4-BE49-F238E27FC236}">
                  <a16:creationId xmlns:a16="http://schemas.microsoft.com/office/drawing/2014/main" id="{5860B099-1D76-4589-B437-E16FB9B56D15}"/>
                </a:ext>
              </a:extLst>
            </p:cNvPr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2;p15">
              <a:extLst>
                <a:ext uri="{FF2B5EF4-FFF2-40B4-BE49-F238E27FC236}">
                  <a16:creationId xmlns:a16="http://schemas.microsoft.com/office/drawing/2014/main" id="{BFFF5506-36A4-4A8E-8C27-9F812BC274EB}"/>
                </a:ext>
              </a:extLst>
            </p:cNvPr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345289E0-16CA-4A9D-8A53-0382A6C12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81" y="628218"/>
            <a:ext cx="8702694" cy="3907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06184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4ABB0-A258-4D20-AA3F-9E132368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974" y="206479"/>
            <a:ext cx="5220300" cy="604683"/>
          </a:xfrm>
        </p:spPr>
        <p:txBody>
          <a:bodyPr/>
          <a:lstStyle/>
          <a:p>
            <a:r>
              <a:rPr lang="en-US" dirty="0"/>
              <a:t>LE M </a:t>
            </a:r>
            <a:r>
              <a:rPr lang="fr-FR" dirty="0"/>
              <a:t>C 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DF6388-7CCF-4078-9382-28A8E146A1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18</a:t>
            </a:fld>
            <a:endParaRPr lang="fr-FR"/>
          </a:p>
        </p:txBody>
      </p:sp>
      <p:grpSp>
        <p:nvGrpSpPr>
          <p:cNvPr id="5" name="Google Shape;158;p15">
            <a:extLst>
              <a:ext uri="{FF2B5EF4-FFF2-40B4-BE49-F238E27FC236}">
                <a16:creationId xmlns:a16="http://schemas.microsoft.com/office/drawing/2014/main" id="{7E96C8BB-4DBE-4A6E-B8E2-6609C47E6A9B}"/>
              </a:ext>
            </a:extLst>
          </p:cNvPr>
          <p:cNvGrpSpPr/>
          <p:nvPr/>
        </p:nvGrpSpPr>
        <p:grpSpPr>
          <a:xfrm>
            <a:off x="7227977" y="2052723"/>
            <a:ext cx="1212302" cy="1038068"/>
            <a:chOff x="1934025" y="1001650"/>
            <a:chExt cx="415300" cy="355600"/>
          </a:xfrm>
        </p:grpSpPr>
        <p:sp>
          <p:nvSpPr>
            <p:cNvPr id="6" name="Google Shape;159;p15">
              <a:extLst>
                <a:ext uri="{FF2B5EF4-FFF2-40B4-BE49-F238E27FC236}">
                  <a16:creationId xmlns:a16="http://schemas.microsoft.com/office/drawing/2014/main" id="{E90C237B-A74F-442A-B39D-8FF90D47FC3A}"/>
                </a:ext>
              </a:extLst>
            </p:cNvPr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60;p15">
              <a:extLst>
                <a:ext uri="{FF2B5EF4-FFF2-40B4-BE49-F238E27FC236}">
                  <a16:creationId xmlns:a16="http://schemas.microsoft.com/office/drawing/2014/main" id="{B4019C01-90D2-47D4-9BAB-16FE9599CDBB}"/>
                </a:ext>
              </a:extLst>
            </p:cNvPr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1;p15">
              <a:extLst>
                <a:ext uri="{FF2B5EF4-FFF2-40B4-BE49-F238E27FC236}">
                  <a16:creationId xmlns:a16="http://schemas.microsoft.com/office/drawing/2014/main" id="{5860B099-1D76-4589-B437-E16FB9B56D15}"/>
                </a:ext>
              </a:extLst>
            </p:cNvPr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2;p15">
              <a:extLst>
                <a:ext uri="{FF2B5EF4-FFF2-40B4-BE49-F238E27FC236}">
                  <a16:creationId xmlns:a16="http://schemas.microsoft.com/office/drawing/2014/main" id="{BFFF5506-36A4-4A8E-8C27-9F812BC274EB}"/>
                </a:ext>
              </a:extLst>
            </p:cNvPr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0444F3AB-B44F-4CD8-B80B-5C6CC0EE6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711" y="103239"/>
            <a:ext cx="4418115" cy="493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518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4ABB0-A258-4D20-AA3F-9E132368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01" y="131450"/>
            <a:ext cx="9129699" cy="604683"/>
          </a:xfrm>
        </p:spPr>
        <p:txBody>
          <a:bodyPr/>
          <a:lstStyle/>
          <a:p>
            <a:r>
              <a:rPr lang="fr-FR" sz="2400" dirty="0"/>
              <a:t>Relation Base De données (Access) :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DF6388-7CCF-4078-9382-28A8E146A1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19</a:t>
            </a:fld>
            <a:endParaRPr lang="fr-FR"/>
          </a:p>
        </p:txBody>
      </p:sp>
      <p:grpSp>
        <p:nvGrpSpPr>
          <p:cNvPr id="5" name="Google Shape;158;p15">
            <a:extLst>
              <a:ext uri="{FF2B5EF4-FFF2-40B4-BE49-F238E27FC236}">
                <a16:creationId xmlns:a16="http://schemas.microsoft.com/office/drawing/2014/main" id="{7E96C8BB-4DBE-4A6E-B8E2-6609C47E6A9B}"/>
              </a:ext>
            </a:extLst>
          </p:cNvPr>
          <p:cNvGrpSpPr/>
          <p:nvPr/>
        </p:nvGrpSpPr>
        <p:grpSpPr>
          <a:xfrm>
            <a:off x="7227977" y="2052723"/>
            <a:ext cx="1212302" cy="1038068"/>
            <a:chOff x="1934025" y="1001650"/>
            <a:chExt cx="415300" cy="355600"/>
          </a:xfrm>
        </p:grpSpPr>
        <p:sp>
          <p:nvSpPr>
            <p:cNvPr id="6" name="Google Shape;159;p15">
              <a:extLst>
                <a:ext uri="{FF2B5EF4-FFF2-40B4-BE49-F238E27FC236}">
                  <a16:creationId xmlns:a16="http://schemas.microsoft.com/office/drawing/2014/main" id="{E90C237B-A74F-442A-B39D-8FF90D47FC3A}"/>
                </a:ext>
              </a:extLst>
            </p:cNvPr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60;p15">
              <a:extLst>
                <a:ext uri="{FF2B5EF4-FFF2-40B4-BE49-F238E27FC236}">
                  <a16:creationId xmlns:a16="http://schemas.microsoft.com/office/drawing/2014/main" id="{B4019C01-90D2-47D4-9BAB-16FE9599CDBB}"/>
                </a:ext>
              </a:extLst>
            </p:cNvPr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1;p15">
              <a:extLst>
                <a:ext uri="{FF2B5EF4-FFF2-40B4-BE49-F238E27FC236}">
                  <a16:creationId xmlns:a16="http://schemas.microsoft.com/office/drawing/2014/main" id="{5860B099-1D76-4589-B437-E16FB9B56D15}"/>
                </a:ext>
              </a:extLst>
            </p:cNvPr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2;p15">
              <a:extLst>
                <a:ext uri="{FF2B5EF4-FFF2-40B4-BE49-F238E27FC236}">
                  <a16:creationId xmlns:a16="http://schemas.microsoft.com/office/drawing/2014/main" id="{BFFF5506-36A4-4A8E-8C27-9F812BC274EB}"/>
                </a:ext>
              </a:extLst>
            </p:cNvPr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99" name="Picture 3">
            <a:extLst>
              <a:ext uri="{FF2B5EF4-FFF2-40B4-BE49-F238E27FC236}">
                <a16:creationId xmlns:a16="http://schemas.microsoft.com/office/drawing/2014/main" id="{183BA284-7137-4C2B-B1EE-AC2492DAA7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87" t="21825" r="16568" b="8391"/>
          <a:stretch/>
        </p:blipFill>
        <p:spPr bwMode="auto">
          <a:xfrm>
            <a:off x="526474" y="736133"/>
            <a:ext cx="7969224" cy="4178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8445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324464" y="15197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sp>
        <p:nvSpPr>
          <p:cNvPr id="156" name="Google Shape;156;p15"/>
          <p:cNvSpPr txBox="1">
            <a:spLocks noGrp="1"/>
          </p:cNvSpPr>
          <p:nvPr>
            <p:ph type="body" idx="2"/>
          </p:nvPr>
        </p:nvSpPr>
        <p:spPr>
          <a:xfrm>
            <a:off x="1622690" y="764844"/>
            <a:ext cx="3340142" cy="3613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fr-FR" sz="1800" b="1" dirty="0"/>
              <a:t>INTRODUCTION 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fr-FR" sz="1800" b="1" dirty="0"/>
              <a:t>PROBLEMATIQUE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fr-FR" sz="1800" b="1" dirty="0"/>
              <a:t>SOLUTION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fr-FR" sz="1800" b="1" dirty="0"/>
              <a:t>ANALYSE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fr-FR" sz="1800" b="1" dirty="0"/>
              <a:t>CONCEPTION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fr-FR" sz="1800" b="1" dirty="0"/>
              <a:t>REALISATION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fr-FR" sz="1800" b="1" dirty="0"/>
              <a:t>CONCLUSION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rgbClr val="666666"/>
              </a:solidFill>
            </a:endParaRPr>
          </a:p>
        </p:txBody>
      </p:sp>
      <p:sp>
        <p:nvSpPr>
          <p:cNvPr id="157" name="Google Shape;157;p1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158" name="Google Shape;158;p15"/>
          <p:cNvGrpSpPr/>
          <p:nvPr/>
        </p:nvGrpSpPr>
        <p:grpSpPr>
          <a:xfrm>
            <a:off x="7227977" y="2052723"/>
            <a:ext cx="1212302" cy="1038068"/>
            <a:chOff x="1934025" y="1001650"/>
            <a:chExt cx="415300" cy="355600"/>
          </a:xfrm>
        </p:grpSpPr>
        <p:sp>
          <p:nvSpPr>
            <p:cNvPr id="159" name="Google Shape;159;p15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70C338B-C361-49C7-BC0F-35D303CFBC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20</a:t>
            </a:fld>
            <a:endParaRPr lang="fr-FR"/>
          </a:p>
        </p:txBody>
      </p:sp>
      <p:sp>
        <p:nvSpPr>
          <p:cNvPr id="4" name="Rectangle avec flèche vers le bas 18">
            <a:extLst>
              <a:ext uri="{FF2B5EF4-FFF2-40B4-BE49-F238E27FC236}">
                <a16:creationId xmlns:a16="http://schemas.microsoft.com/office/drawing/2014/main" id="{087F4CD6-A3E9-49FD-98E4-A3C5A769A717}"/>
              </a:ext>
            </a:extLst>
          </p:cNvPr>
          <p:cNvSpPr>
            <a:spLocks noGrp="1"/>
          </p:cNvSpPr>
          <p:nvPr/>
        </p:nvSpPr>
        <p:spPr>
          <a:xfrm>
            <a:off x="2083133" y="207818"/>
            <a:ext cx="5100449" cy="723144"/>
          </a:xfrm>
          <a:prstGeom prst="downArrowCallou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-US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Ecran du Menu Principal</a:t>
            </a:r>
            <a:endParaRPr lang="fr-FR" sz="2000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à coins arrondis 22">
            <a:extLst>
              <a:ext uri="{FF2B5EF4-FFF2-40B4-BE49-F238E27FC236}">
                <a16:creationId xmlns:a16="http://schemas.microsoft.com/office/drawing/2014/main" id="{BC84F272-432C-493C-B7D7-CDB60F985030}"/>
              </a:ext>
            </a:extLst>
          </p:cNvPr>
          <p:cNvSpPr/>
          <p:nvPr/>
        </p:nvSpPr>
        <p:spPr>
          <a:xfrm>
            <a:off x="2358879" y="938519"/>
            <a:ext cx="4680398" cy="35500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Ecran </a:t>
            </a:r>
            <a:r>
              <a:rPr lang="fr-F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l’authentification de l’application</a:t>
            </a:r>
          </a:p>
        </p:txBody>
      </p:sp>
      <p:sp>
        <p:nvSpPr>
          <p:cNvPr id="6" name="Rectangle à coins arrondis 22">
            <a:extLst>
              <a:ext uri="{FF2B5EF4-FFF2-40B4-BE49-F238E27FC236}">
                <a16:creationId xmlns:a16="http://schemas.microsoft.com/office/drawing/2014/main" id="{FC18A8D0-4545-4DD0-B41D-1E353BFB7946}"/>
              </a:ext>
            </a:extLst>
          </p:cNvPr>
          <p:cNvSpPr/>
          <p:nvPr/>
        </p:nvSpPr>
        <p:spPr>
          <a:xfrm>
            <a:off x="2355337" y="1908675"/>
            <a:ext cx="4680398" cy="35500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r>
              <a:rPr lang="fr-FR" sz="1800" b="1" dirty="0">
                <a:solidFill>
                  <a:srgbClr val="00B0F0"/>
                </a:solidFill>
                <a:effectLst/>
                <a:latin typeface="Carlito"/>
                <a:ea typeface="Times New Roman" panose="02020603050405020304" pitchFamily="18" charset="0"/>
              </a:rPr>
              <a:t> </a:t>
            </a:r>
            <a:endParaRPr lang="fr-FR" sz="20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r>
              <a:rPr lang="fr-FR" sz="2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Ecran de gestion des Clients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endParaRPr lang="fr-FR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à coins arrondis 22">
            <a:extLst>
              <a:ext uri="{FF2B5EF4-FFF2-40B4-BE49-F238E27FC236}">
                <a16:creationId xmlns:a16="http://schemas.microsoft.com/office/drawing/2014/main" id="{A76653A3-A203-410F-9209-758457AC1804}"/>
              </a:ext>
            </a:extLst>
          </p:cNvPr>
          <p:cNvSpPr/>
          <p:nvPr/>
        </p:nvSpPr>
        <p:spPr>
          <a:xfrm>
            <a:off x="2355337" y="2405551"/>
            <a:ext cx="4680398" cy="35500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endParaRPr lang="fr-FR" sz="2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r>
              <a:rPr lang="fr-FR" sz="2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Ecran de gestion des Livres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endParaRPr lang="fr-FR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à coins arrondis 22">
            <a:extLst>
              <a:ext uri="{FF2B5EF4-FFF2-40B4-BE49-F238E27FC236}">
                <a16:creationId xmlns:a16="http://schemas.microsoft.com/office/drawing/2014/main" id="{5ADA66C8-D4DA-40C1-A7E1-713928CB8249}"/>
              </a:ext>
            </a:extLst>
          </p:cNvPr>
          <p:cNvSpPr/>
          <p:nvPr/>
        </p:nvSpPr>
        <p:spPr>
          <a:xfrm>
            <a:off x="2358879" y="1435395"/>
            <a:ext cx="4680398" cy="35500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endParaRPr lang="fr-FR" sz="2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r>
              <a:rPr lang="fr-FR" sz="2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Ecran de gestion des Administarteurs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endParaRPr lang="fr-FR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Rectangle à coins arrondis 22">
            <a:extLst>
              <a:ext uri="{FF2B5EF4-FFF2-40B4-BE49-F238E27FC236}">
                <a16:creationId xmlns:a16="http://schemas.microsoft.com/office/drawing/2014/main" id="{EC53E2C2-3FA6-4838-AF26-37C16934388A}"/>
              </a:ext>
            </a:extLst>
          </p:cNvPr>
          <p:cNvSpPr/>
          <p:nvPr/>
        </p:nvSpPr>
        <p:spPr>
          <a:xfrm>
            <a:off x="2355337" y="2884259"/>
            <a:ext cx="4680398" cy="35500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endParaRPr lang="fr-FR" sz="2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r>
              <a:rPr lang="fr-FR" sz="2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Ecran de gestion des Types  Livres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endParaRPr lang="fr-FR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tangle à coins arrondis 22">
            <a:extLst>
              <a:ext uri="{FF2B5EF4-FFF2-40B4-BE49-F238E27FC236}">
                <a16:creationId xmlns:a16="http://schemas.microsoft.com/office/drawing/2014/main" id="{56233654-2082-4AB0-A3D8-535E6D62625B}"/>
              </a:ext>
            </a:extLst>
          </p:cNvPr>
          <p:cNvSpPr/>
          <p:nvPr/>
        </p:nvSpPr>
        <p:spPr>
          <a:xfrm>
            <a:off x="2355337" y="3362967"/>
            <a:ext cx="4680398" cy="35500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r>
              <a:rPr lang="fr-FR" sz="2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Ecran de gestion des Emprunte </a:t>
            </a:r>
            <a:endParaRPr lang="fr-FR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Rectangle à coins arrondis 22">
            <a:extLst>
              <a:ext uri="{FF2B5EF4-FFF2-40B4-BE49-F238E27FC236}">
                <a16:creationId xmlns:a16="http://schemas.microsoft.com/office/drawing/2014/main" id="{A12172EA-2BF0-4264-8092-F61039EDBA07}"/>
              </a:ext>
            </a:extLst>
          </p:cNvPr>
          <p:cNvSpPr/>
          <p:nvPr/>
        </p:nvSpPr>
        <p:spPr>
          <a:xfrm>
            <a:off x="2355337" y="3905851"/>
            <a:ext cx="4680398" cy="35500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endParaRPr lang="fr-FR" sz="2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r>
              <a:rPr lang="fr-FR" sz="2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Ecran de gestion des Boisson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endParaRPr lang="fr-FR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Rectangle à coins arrondis 22">
            <a:extLst>
              <a:ext uri="{FF2B5EF4-FFF2-40B4-BE49-F238E27FC236}">
                <a16:creationId xmlns:a16="http://schemas.microsoft.com/office/drawing/2014/main" id="{D88AFAB4-FE2E-4C33-A604-A13FA14BFBE1}"/>
              </a:ext>
            </a:extLst>
          </p:cNvPr>
          <p:cNvSpPr/>
          <p:nvPr/>
        </p:nvSpPr>
        <p:spPr>
          <a:xfrm>
            <a:off x="2355337" y="4426885"/>
            <a:ext cx="4680398" cy="35500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endParaRPr lang="fr-FR" sz="20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r>
              <a:rPr lang="fr-FR" sz="2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Ecran de gestion des Payement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698500" algn="l"/>
              </a:tabLst>
            </a:pPr>
            <a:endParaRPr lang="fr-FR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Accolade ouvrante 12">
            <a:extLst>
              <a:ext uri="{FF2B5EF4-FFF2-40B4-BE49-F238E27FC236}">
                <a16:creationId xmlns:a16="http://schemas.microsoft.com/office/drawing/2014/main" id="{1FE9945E-BCD5-4772-B188-02A5FA06EEB3}"/>
              </a:ext>
            </a:extLst>
          </p:cNvPr>
          <p:cNvSpPr/>
          <p:nvPr/>
        </p:nvSpPr>
        <p:spPr>
          <a:xfrm>
            <a:off x="2012631" y="1163954"/>
            <a:ext cx="342706" cy="336820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fr-FR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87252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>
            <a:spLocks noGrp="1"/>
          </p:cNvSpPr>
          <p:nvPr>
            <p:ph type="ctrTitle"/>
          </p:nvPr>
        </p:nvSpPr>
        <p:spPr>
          <a:xfrm>
            <a:off x="1583555" y="1991033"/>
            <a:ext cx="5976890" cy="9738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4000" b="1" dirty="0" err="1">
                <a:latin typeface="Bookman Old Style" panose="02050604050505020204" pitchFamily="18" charset="0"/>
              </a:rPr>
              <a:t>Réalisation</a:t>
            </a:r>
            <a:endParaRPr lang="fr-FR" sz="4000" b="1" dirty="0"/>
          </a:p>
        </p:txBody>
      </p:sp>
      <p:sp>
        <p:nvSpPr>
          <p:cNvPr id="177" name="Google Shape;177;p17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6</a:t>
            </a:r>
            <a:endParaRPr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6551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"/>
          <p:cNvSpPr txBox="1">
            <a:spLocks noGrp="1"/>
          </p:cNvSpPr>
          <p:nvPr>
            <p:ph type="title"/>
          </p:nvPr>
        </p:nvSpPr>
        <p:spPr>
          <a:xfrm>
            <a:off x="117763" y="96028"/>
            <a:ext cx="7419109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Langage</a:t>
            </a:r>
            <a:r>
              <a:rPr lang="en-US" sz="2800" dirty="0"/>
              <a:t> de </a:t>
            </a:r>
            <a:r>
              <a:rPr lang="en-US" sz="2800" dirty="0" err="1"/>
              <a:t>Programmation</a:t>
            </a:r>
            <a:r>
              <a:rPr lang="en-US" sz="2800" dirty="0"/>
              <a:t> </a:t>
            </a:r>
          </a:p>
        </p:txBody>
      </p:sp>
      <p:sp>
        <p:nvSpPr>
          <p:cNvPr id="239" name="Google Shape;239;p22"/>
          <p:cNvSpPr txBox="1">
            <a:spLocks noGrp="1"/>
          </p:cNvSpPr>
          <p:nvPr>
            <p:ph type="body" idx="1"/>
          </p:nvPr>
        </p:nvSpPr>
        <p:spPr>
          <a:xfrm>
            <a:off x="397679" y="1204909"/>
            <a:ext cx="5095647" cy="5338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</a:rPr>
              <a:t>Visual Basic (VB.NET) :</a:t>
            </a:r>
            <a:endParaRPr lang="en-US" sz="1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42" name="Google Shape;242;p22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243" name="Google Shape;24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244" name="Google Shape;244;p22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245" name="Google Shape;245;p22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2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22"/>
          <p:cNvGrpSpPr/>
          <p:nvPr/>
        </p:nvGrpSpPr>
        <p:grpSpPr>
          <a:xfrm>
            <a:off x="6405399" y="3676684"/>
            <a:ext cx="435022" cy="323445"/>
            <a:chOff x="5247525" y="3007275"/>
            <a:chExt cx="517575" cy="384825"/>
          </a:xfrm>
        </p:grpSpPr>
        <p:sp>
          <p:nvSpPr>
            <p:cNvPr id="249" name="Google Shape;249;p22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2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86710BFF-16BA-44F9-829A-B9D8D6276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976" y="2146374"/>
            <a:ext cx="5053455" cy="2430076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CB06FB70-DF3F-4C4E-928F-1AA09D4BFF83}"/>
              </a:ext>
            </a:extLst>
          </p:cNvPr>
          <p:cNvSpPr txBox="1"/>
          <p:nvPr/>
        </p:nvSpPr>
        <p:spPr>
          <a:xfrm>
            <a:off x="548617" y="1676085"/>
            <a:ext cx="684408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2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Visual Basic est un langage de programmation événementielle de troisième génération </a:t>
            </a:r>
            <a:endParaRPr lang="fr-FR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69447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"/>
          <p:cNvSpPr txBox="1">
            <a:spLocks noGrp="1"/>
          </p:cNvSpPr>
          <p:nvPr>
            <p:ph type="title"/>
          </p:nvPr>
        </p:nvSpPr>
        <p:spPr>
          <a:xfrm>
            <a:off x="117763" y="96028"/>
            <a:ext cx="7419109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LES FRAMEWORKS UTILISES</a:t>
            </a:r>
          </a:p>
        </p:txBody>
      </p:sp>
      <p:sp>
        <p:nvSpPr>
          <p:cNvPr id="239" name="Google Shape;239;p22"/>
          <p:cNvSpPr txBox="1">
            <a:spLocks noGrp="1"/>
          </p:cNvSpPr>
          <p:nvPr>
            <p:ph type="body" idx="1"/>
          </p:nvPr>
        </p:nvSpPr>
        <p:spPr>
          <a:xfrm>
            <a:off x="397679" y="1204909"/>
            <a:ext cx="5095647" cy="5338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</a:rPr>
              <a:t>GUNA FRAMEWORK UI &amp; BUNIFU FRAMEWORK UI</a:t>
            </a:r>
            <a:endParaRPr lang="en-US" sz="1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42" name="Google Shape;242;p22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243" name="Google Shape;24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244" name="Google Shape;244;p22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245" name="Google Shape;245;p22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2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22"/>
          <p:cNvGrpSpPr/>
          <p:nvPr/>
        </p:nvGrpSpPr>
        <p:grpSpPr>
          <a:xfrm>
            <a:off x="6405399" y="3676684"/>
            <a:ext cx="435022" cy="323445"/>
            <a:chOff x="5247525" y="3007275"/>
            <a:chExt cx="517575" cy="384825"/>
          </a:xfrm>
        </p:grpSpPr>
        <p:sp>
          <p:nvSpPr>
            <p:cNvPr id="249" name="Google Shape;249;p22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2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22" name="Picture 2">
            <a:extLst>
              <a:ext uri="{FF2B5EF4-FFF2-40B4-BE49-F238E27FC236}">
                <a16:creationId xmlns:a16="http://schemas.microsoft.com/office/drawing/2014/main" id="{0DE14284-0CE2-41FF-AD2F-213963F36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673" y="1810186"/>
            <a:ext cx="3981450" cy="944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E13B13F-B2BB-4171-90D3-BEB9940415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1829" y="2631553"/>
            <a:ext cx="3981451" cy="2090262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"/>
          <p:cNvSpPr txBox="1">
            <a:spLocks noGrp="1"/>
          </p:cNvSpPr>
          <p:nvPr>
            <p:ph type="title"/>
          </p:nvPr>
        </p:nvSpPr>
        <p:spPr>
          <a:xfrm>
            <a:off x="117763" y="96028"/>
            <a:ext cx="7419109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Environnement</a:t>
            </a:r>
            <a:r>
              <a:rPr lang="en-US" sz="2800" dirty="0"/>
              <a:t> </a:t>
            </a:r>
            <a:r>
              <a:rPr lang="en-US" sz="2800" dirty="0" err="1"/>
              <a:t>logiciel</a:t>
            </a:r>
            <a:endParaRPr lang="en-US" sz="2800" dirty="0"/>
          </a:p>
        </p:txBody>
      </p:sp>
      <p:sp>
        <p:nvSpPr>
          <p:cNvPr id="239" name="Google Shape;239;p22"/>
          <p:cNvSpPr txBox="1">
            <a:spLocks noGrp="1"/>
          </p:cNvSpPr>
          <p:nvPr>
            <p:ph type="body" idx="1"/>
          </p:nvPr>
        </p:nvSpPr>
        <p:spPr>
          <a:xfrm>
            <a:off x="117763" y="717796"/>
            <a:ext cx="8871012" cy="5338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5">
                    <a:lumMod val="75000"/>
                  </a:schemeClr>
                </a:solidFill>
              </a:rPr>
              <a:t>Microsoft Visual Studio  &amp; Power Designer  &amp; COLORPIC &amp; PHOTOSHOPE &amp; Microsoft  office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42" name="Google Shape;242;p22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243" name="Google Shape;24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3989" y="1067825"/>
            <a:ext cx="2087444" cy="201415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244" name="Google Shape;244;p22"/>
          <p:cNvGrpSpPr/>
          <p:nvPr/>
        </p:nvGrpSpPr>
        <p:grpSpPr>
          <a:xfrm>
            <a:off x="6542111" y="2208547"/>
            <a:ext cx="1539600" cy="1539600"/>
            <a:chOff x="6680825" y="2549350"/>
            <a:chExt cx="1539600" cy="1539600"/>
          </a:xfrm>
        </p:grpSpPr>
        <p:sp>
          <p:nvSpPr>
            <p:cNvPr id="245" name="Google Shape;245;p22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2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22"/>
          <p:cNvGrpSpPr/>
          <p:nvPr/>
        </p:nvGrpSpPr>
        <p:grpSpPr>
          <a:xfrm>
            <a:off x="7094410" y="2816631"/>
            <a:ext cx="435022" cy="323445"/>
            <a:chOff x="5247525" y="3007275"/>
            <a:chExt cx="517575" cy="384825"/>
          </a:xfrm>
        </p:grpSpPr>
        <p:sp>
          <p:nvSpPr>
            <p:cNvPr id="249" name="Google Shape;249;p22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2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CC908823-75A8-4A3B-B403-C7542657BC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3666" y="1313315"/>
            <a:ext cx="2535854" cy="723285"/>
          </a:xfrm>
          <a:prstGeom prst="rect">
            <a:avLst/>
          </a:prstGeom>
        </p:spPr>
      </p:pic>
      <p:pic>
        <p:nvPicPr>
          <p:cNvPr id="6146" name="Image 7">
            <a:extLst>
              <a:ext uri="{FF2B5EF4-FFF2-40B4-BE49-F238E27FC236}">
                <a16:creationId xmlns:a16="http://schemas.microsoft.com/office/drawing/2014/main" id="{CD4B487D-FF52-4311-AEC4-7DBF922F46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47" y="2238742"/>
            <a:ext cx="2872767" cy="966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2134A19-BBDF-469C-AB7A-9D94281A28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7030" y="3560195"/>
            <a:ext cx="1116656" cy="111665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DACCE1DA-ECB0-4B63-B261-5D512DE350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6016" y="3533772"/>
            <a:ext cx="1143079" cy="1143079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C1C7426-805E-4D5C-8007-F34A3A6375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37673" y="1961917"/>
            <a:ext cx="2377006" cy="120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4512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121620A-B0A5-409E-8CB1-ED22542FF8D0}"/>
              </a:ext>
            </a:extLst>
          </p:cNvPr>
          <p:cNvSpPr txBox="1"/>
          <p:nvPr/>
        </p:nvSpPr>
        <p:spPr>
          <a:xfrm>
            <a:off x="2777836" y="0"/>
            <a:ext cx="35883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INTERFACE  D’AUTHENTIFICATION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DE2836C-4052-4F66-9E54-10C09CE8D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714" y="809913"/>
            <a:ext cx="3727450" cy="3367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121620A-B0A5-409E-8CB1-ED22542FF8D0}"/>
              </a:ext>
            </a:extLst>
          </p:cNvPr>
          <p:cNvSpPr txBox="1"/>
          <p:nvPr/>
        </p:nvSpPr>
        <p:spPr>
          <a:xfrm>
            <a:off x="2777836" y="0"/>
            <a:ext cx="35883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Menu de l’application </a:t>
            </a:r>
          </a:p>
        </p:txBody>
      </p:sp>
      <p:pic>
        <p:nvPicPr>
          <p:cNvPr id="8195" name="Picture 3">
            <a:extLst>
              <a:ext uri="{FF2B5EF4-FFF2-40B4-BE49-F238E27FC236}">
                <a16:creationId xmlns:a16="http://schemas.microsoft.com/office/drawing/2014/main" id="{98AF6BD7-8953-4363-9BAF-5FE7DFCC6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9" t="11685" r="7364" b="11763"/>
          <a:stretch>
            <a:fillRect/>
          </a:stretch>
        </p:blipFill>
        <p:spPr bwMode="auto">
          <a:xfrm>
            <a:off x="962915" y="722962"/>
            <a:ext cx="7324055" cy="3800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55982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121620A-B0A5-409E-8CB1-ED22542FF8D0}"/>
              </a:ext>
            </a:extLst>
          </p:cNvPr>
          <p:cNvSpPr txBox="1"/>
          <p:nvPr/>
        </p:nvSpPr>
        <p:spPr>
          <a:xfrm>
            <a:off x="2777836" y="0"/>
            <a:ext cx="35883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Page D'administrateur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07DEE94-D0D7-4E28-8D68-80B1C79671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33"/>
          <a:stretch/>
        </p:blipFill>
        <p:spPr>
          <a:xfrm>
            <a:off x="2909457" y="3610393"/>
            <a:ext cx="3422071" cy="1533108"/>
          </a:xfrm>
          <a:prstGeom prst="rect">
            <a:avLst/>
          </a:prstGeom>
        </p:spPr>
      </p:pic>
      <p:pic>
        <p:nvPicPr>
          <p:cNvPr id="16" name="Picture 4">
            <a:extLst>
              <a:ext uri="{FF2B5EF4-FFF2-40B4-BE49-F238E27FC236}">
                <a16:creationId xmlns:a16="http://schemas.microsoft.com/office/drawing/2014/main" id="{8BEADB24-6414-49AD-8D2C-652D8C632B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2" t="11475" r="7364" b="11513"/>
          <a:stretch>
            <a:fillRect/>
          </a:stretch>
        </p:blipFill>
        <p:spPr bwMode="auto">
          <a:xfrm>
            <a:off x="1237817" y="338554"/>
            <a:ext cx="6299508" cy="327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83671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121620A-B0A5-409E-8CB1-ED22542FF8D0}"/>
              </a:ext>
            </a:extLst>
          </p:cNvPr>
          <p:cNvSpPr txBox="1"/>
          <p:nvPr/>
        </p:nvSpPr>
        <p:spPr>
          <a:xfrm>
            <a:off x="2777836" y="0"/>
            <a:ext cx="35883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Interface client et ajouter nouveau client 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5D2E944D-3B99-4D16-8E19-8CDB0082B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4" t="11246" r="7364" b="11284"/>
          <a:stretch>
            <a:fillRect/>
          </a:stretch>
        </p:blipFill>
        <p:spPr bwMode="auto">
          <a:xfrm>
            <a:off x="884583" y="650874"/>
            <a:ext cx="7374834" cy="3841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137995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121620A-B0A5-409E-8CB1-ED22542FF8D0}"/>
              </a:ext>
            </a:extLst>
          </p:cNvPr>
          <p:cNvSpPr txBox="1"/>
          <p:nvPr/>
        </p:nvSpPr>
        <p:spPr>
          <a:xfrm>
            <a:off x="2777836" y="0"/>
            <a:ext cx="35883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Interface Auteur 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20C81334-0CAC-44BE-B09C-815BD3403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9" t="11725" r="7364" b="11954"/>
          <a:stretch>
            <a:fillRect/>
          </a:stretch>
        </p:blipFill>
        <p:spPr bwMode="auto">
          <a:xfrm>
            <a:off x="962313" y="636732"/>
            <a:ext cx="7281141" cy="3763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69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>
            <a:spLocks noGrp="1"/>
          </p:cNvSpPr>
          <p:nvPr>
            <p:ph type="ctrTitle"/>
          </p:nvPr>
        </p:nvSpPr>
        <p:spPr>
          <a:xfrm>
            <a:off x="1583555" y="1991033"/>
            <a:ext cx="5976890" cy="9738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INTRODUCTION</a:t>
            </a:r>
            <a:endParaRPr dirty="0"/>
          </a:p>
        </p:txBody>
      </p:sp>
      <p:sp>
        <p:nvSpPr>
          <p:cNvPr id="177" name="Google Shape;177;p17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sz="6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121620A-B0A5-409E-8CB1-ED22542FF8D0}"/>
              </a:ext>
            </a:extLst>
          </p:cNvPr>
          <p:cNvSpPr txBox="1"/>
          <p:nvPr/>
        </p:nvSpPr>
        <p:spPr>
          <a:xfrm>
            <a:off x="2777836" y="0"/>
            <a:ext cx="35883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Interface Les Type Des Livres </a:t>
            </a:r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9CCB09F5-B3CF-41D8-9FF0-394248C53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9" t="10556" r="7494" b="11494"/>
          <a:stretch>
            <a:fillRect/>
          </a:stretch>
        </p:blipFill>
        <p:spPr bwMode="auto">
          <a:xfrm>
            <a:off x="849890" y="571212"/>
            <a:ext cx="7116473" cy="3762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030690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121620A-B0A5-409E-8CB1-ED22542FF8D0}"/>
              </a:ext>
            </a:extLst>
          </p:cNvPr>
          <p:cNvSpPr txBox="1"/>
          <p:nvPr/>
        </p:nvSpPr>
        <p:spPr>
          <a:xfrm>
            <a:off x="2777836" y="0"/>
            <a:ext cx="35883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Interface Livres 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1E97BA95-0C3D-4FD2-A34F-320697BA0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2" t="10805" r="7364" b="11954"/>
          <a:stretch>
            <a:fillRect/>
          </a:stretch>
        </p:blipFill>
        <p:spPr bwMode="auto">
          <a:xfrm>
            <a:off x="628218" y="512041"/>
            <a:ext cx="7597970" cy="3956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86303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121620A-B0A5-409E-8CB1-ED22542FF8D0}"/>
              </a:ext>
            </a:extLst>
          </p:cNvPr>
          <p:cNvSpPr txBox="1"/>
          <p:nvPr/>
        </p:nvSpPr>
        <p:spPr>
          <a:xfrm>
            <a:off x="2777836" y="0"/>
            <a:ext cx="35883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Interface Emprunter </a:t>
            </a:r>
          </a:p>
        </p:txBody>
      </p:sp>
      <p:pic>
        <p:nvPicPr>
          <p:cNvPr id="14339" name="Picture 3">
            <a:extLst>
              <a:ext uri="{FF2B5EF4-FFF2-40B4-BE49-F238E27FC236}">
                <a16:creationId xmlns:a16="http://schemas.microsoft.com/office/drawing/2014/main" id="{6354AF37-883C-4C4A-8E26-380D68160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9" t="11475" r="7364" b="11513"/>
          <a:stretch>
            <a:fillRect/>
          </a:stretch>
        </p:blipFill>
        <p:spPr bwMode="auto">
          <a:xfrm>
            <a:off x="844548" y="599859"/>
            <a:ext cx="7556464" cy="3943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36573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121620A-B0A5-409E-8CB1-ED22542FF8D0}"/>
              </a:ext>
            </a:extLst>
          </p:cNvPr>
          <p:cNvSpPr txBox="1"/>
          <p:nvPr/>
        </p:nvSpPr>
        <p:spPr>
          <a:xfrm>
            <a:off x="2777836" y="0"/>
            <a:ext cx="35883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Reçu Emprunter </a:t>
            </a:r>
          </a:p>
        </p:txBody>
      </p:sp>
      <p:pic>
        <p:nvPicPr>
          <p:cNvPr id="15362" name="Image 1">
            <a:extLst>
              <a:ext uri="{FF2B5EF4-FFF2-40B4-BE49-F238E27FC236}">
                <a16:creationId xmlns:a16="http://schemas.microsoft.com/office/drawing/2014/main" id="{2E37FDED-D337-44BC-B031-E746993FF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9" t="8038" r="32774" b="6343"/>
          <a:stretch>
            <a:fillRect/>
          </a:stretch>
        </p:blipFill>
        <p:spPr bwMode="auto">
          <a:xfrm>
            <a:off x="2777836" y="400267"/>
            <a:ext cx="3588328" cy="4342966"/>
          </a:xfrm>
          <a:prstGeom prst="rect">
            <a:avLst/>
          </a:prstGeom>
          <a:noFill/>
          <a:ln w="9525">
            <a:solidFill>
              <a:srgbClr val="00206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0487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121620A-B0A5-409E-8CB1-ED22542FF8D0}"/>
              </a:ext>
            </a:extLst>
          </p:cNvPr>
          <p:cNvSpPr txBox="1"/>
          <p:nvPr/>
        </p:nvSpPr>
        <p:spPr>
          <a:xfrm>
            <a:off x="2777836" y="0"/>
            <a:ext cx="35883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Interface boisson et la facture de consommation </a:t>
            </a:r>
          </a:p>
        </p:txBody>
      </p:sp>
      <p:pic>
        <p:nvPicPr>
          <p:cNvPr id="16387" name="Picture 3">
            <a:extLst>
              <a:ext uri="{FF2B5EF4-FFF2-40B4-BE49-F238E27FC236}">
                <a16:creationId xmlns:a16="http://schemas.microsoft.com/office/drawing/2014/main" id="{3567F131-F7AB-45B4-86EF-5E34A287C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1" t="11954" r="7364" b="11264"/>
          <a:stretch>
            <a:fillRect/>
          </a:stretch>
        </p:blipFill>
        <p:spPr bwMode="auto">
          <a:xfrm>
            <a:off x="62345" y="1107554"/>
            <a:ext cx="4634346" cy="2489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8" name="Picture 4">
            <a:extLst>
              <a:ext uri="{FF2B5EF4-FFF2-40B4-BE49-F238E27FC236}">
                <a16:creationId xmlns:a16="http://schemas.microsoft.com/office/drawing/2014/main" id="{09EFC5AD-4E1E-4FE1-8B39-9BDE1DBF3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2" t="11723" r="7623" b="11494"/>
          <a:stretch>
            <a:fillRect/>
          </a:stretch>
        </p:blipFill>
        <p:spPr bwMode="auto">
          <a:xfrm>
            <a:off x="4732173" y="1107554"/>
            <a:ext cx="4349482" cy="2489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3634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>
            <a:spLocks noGrp="1"/>
          </p:cNvSpPr>
          <p:nvPr>
            <p:ph type="ctrTitle"/>
          </p:nvPr>
        </p:nvSpPr>
        <p:spPr>
          <a:xfrm>
            <a:off x="1583555" y="1991033"/>
            <a:ext cx="5976890" cy="9738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fr-FR" sz="4000" b="1" dirty="0"/>
              <a:t>CONCLUSION</a:t>
            </a:r>
          </a:p>
        </p:txBody>
      </p:sp>
      <p:sp>
        <p:nvSpPr>
          <p:cNvPr id="177" name="Google Shape;177;p17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7</a:t>
            </a:r>
            <a:endParaRPr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2713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>
            <a:spLocks noGrp="1"/>
          </p:cNvSpPr>
          <p:nvPr>
            <p:ph type="title"/>
          </p:nvPr>
        </p:nvSpPr>
        <p:spPr>
          <a:xfrm>
            <a:off x="0" y="50834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b="1" dirty="0"/>
              <a:t>CONCLUSION</a:t>
            </a:r>
            <a:endParaRPr dirty="0"/>
          </a:p>
        </p:txBody>
      </p:sp>
      <p:sp>
        <p:nvSpPr>
          <p:cNvPr id="227" name="Google Shape;227;p21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pic>
        <p:nvPicPr>
          <p:cNvPr id="228" name="Google Shape;22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229" name="Google Shape;229;p21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230" name="Google Shape;230;p21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21"/>
          <p:cNvSpPr/>
          <p:nvPr/>
        </p:nvSpPr>
        <p:spPr>
          <a:xfrm>
            <a:off x="6454511" y="367001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6F2C880-99C4-4570-95D0-F3287E6F63EA}"/>
              </a:ext>
            </a:extLst>
          </p:cNvPr>
          <p:cNvSpPr txBox="1"/>
          <p:nvPr/>
        </p:nvSpPr>
        <p:spPr>
          <a:xfrm>
            <a:off x="33205" y="993821"/>
            <a:ext cx="6248400" cy="25634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300000"/>
              </a:lnSpc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Ce projet a pour but principal la mise en œuvre d’une application qui permet de gérer une BIBLIOTHEQUE.</a:t>
            </a:r>
          </a:p>
          <a:p>
            <a:pPr>
              <a:lnSpc>
                <a:spcPct val="300000"/>
              </a:lnSpc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Cette application va imposer un ensemble de fonctionnalités pour transformer l’ancienne procédure manuelle en une application informatisée, souple, efficace 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>
            <a:spLocks noGrp="1"/>
          </p:cNvSpPr>
          <p:nvPr>
            <p:ph type="ctrTitle"/>
          </p:nvPr>
        </p:nvSpPr>
        <p:spPr>
          <a:xfrm>
            <a:off x="1583555" y="1991033"/>
            <a:ext cx="5976890" cy="9738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fr-FR" sz="4000" b="1" dirty="0"/>
              <a:t>PERSPECTIVES</a:t>
            </a:r>
          </a:p>
        </p:txBody>
      </p:sp>
      <p:sp>
        <p:nvSpPr>
          <p:cNvPr id="177" name="Google Shape;177;p17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7</a:t>
            </a:r>
            <a:endParaRPr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7231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>
            <a:spLocks noGrp="1"/>
          </p:cNvSpPr>
          <p:nvPr>
            <p:ph type="title"/>
          </p:nvPr>
        </p:nvSpPr>
        <p:spPr>
          <a:xfrm>
            <a:off x="0" y="50834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b="1" dirty="0"/>
              <a:t>PERSPECTIVES</a:t>
            </a:r>
            <a:endParaRPr dirty="0"/>
          </a:p>
        </p:txBody>
      </p:sp>
      <p:sp>
        <p:nvSpPr>
          <p:cNvPr id="227" name="Google Shape;227;p21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pic>
        <p:nvPicPr>
          <p:cNvPr id="228" name="Google Shape;22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229" name="Google Shape;229;p21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230" name="Google Shape;230;p21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21"/>
          <p:cNvSpPr/>
          <p:nvPr/>
        </p:nvSpPr>
        <p:spPr>
          <a:xfrm>
            <a:off x="6454511" y="367001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6F2C880-99C4-4570-95D0-F3287E6F63EA}"/>
              </a:ext>
            </a:extLst>
          </p:cNvPr>
          <p:cNvSpPr txBox="1"/>
          <p:nvPr/>
        </p:nvSpPr>
        <p:spPr>
          <a:xfrm>
            <a:off x="0" y="1763212"/>
            <a:ext cx="6248400" cy="1270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300000"/>
              </a:lnSpc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Finalement cette application est conçue pour être maintenue et améliorée suivant les besoins ultérieurs.</a:t>
            </a:r>
          </a:p>
        </p:txBody>
      </p:sp>
    </p:spTree>
    <p:extLst>
      <p:ext uri="{BB962C8B-B14F-4D97-AF65-F5344CB8AC3E}">
        <p14:creationId xmlns:p14="http://schemas.microsoft.com/office/powerpoint/2010/main" val="30179899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6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425" name="Google Shape;425;p36"/>
          <p:cNvSpPr txBox="1">
            <a:spLocks noGrp="1"/>
          </p:cNvSpPr>
          <p:nvPr>
            <p:ph type="ctrTitle" idx="4294967295"/>
          </p:nvPr>
        </p:nvSpPr>
        <p:spPr>
          <a:xfrm>
            <a:off x="2029800" y="1786164"/>
            <a:ext cx="7516091" cy="6511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/>
              <a:t>MERCI POUR VOTRE ATTENTION</a:t>
            </a:r>
          </a:p>
        </p:txBody>
      </p:sp>
      <p:sp>
        <p:nvSpPr>
          <p:cNvPr id="426" name="Google Shape;426;p36"/>
          <p:cNvSpPr txBox="1">
            <a:spLocks noGrp="1"/>
          </p:cNvSpPr>
          <p:nvPr>
            <p:ph type="subTitle" idx="4294967295"/>
          </p:nvPr>
        </p:nvSpPr>
        <p:spPr>
          <a:xfrm>
            <a:off x="3947875" y="3500380"/>
            <a:ext cx="4608000" cy="440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b="1" dirty="0">
                <a:latin typeface="Poppins"/>
                <a:ea typeface="Poppins"/>
                <a:cs typeface="Poppins"/>
                <a:sym typeface="Poppins"/>
              </a:rPr>
              <a:t>DES QUESTIONS?</a:t>
            </a:r>
            <a:endParaRPr lang="fr-FR" dirty="0"/>
          </a:p>
        </p:txBody>
      </p:sp>
      <p:grpSp>
        <p:nvGrpSpPr>
          <p:cNvPr id="427" name="Google Shape;427;p36"/>
          <p:cNvGrpSpPr/>
          <p:nvPr/>
        </p:nvGrpSpPr>
        <p:grpSpPr>
          <a:xfrm>
            <a:off x="1812552" y="1460659"/>
            <a:ext cx="345971" cy="325505"/>
            <a:chOff x="5972700" y="2330200"/>
            <a:chExt cx="411625" cy="387275"/>
          </a:xfrm>
        </p:grpSpPr>
        <p:sp>
          <p:nvSpPr>
            <p:cNvPr id="428" name="Google Shape;428;p36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ZoneTexte 10">
            <a:extLst>
              <a:ext uri="{FF2B5EF4-FFF2-40B4-BE49-F238E27FC236}">
                <a16:creationId xmlns:a16="http://schemas.microsoft.com/office/drawing/2014/main" id="{71576BA6-2A52-492A-A0A2-EA17CFC6DEAF}"/>
              </a:ext>
            </a:extLst>
          </p:cNvPr>
          <p:cNvSpPr txBox="1"/>
          <p:nvPr/>
        </p:nvSpPr>
        <p:spPr>
          <a:xfrm>
            <a:off x="4211782" y="446472"/>
            <a:ext cx="134389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b="1" dirty="0"/>
              <a:t>FIN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ABA3D5F-57B0-44D0-9265-2E04562A47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AD318C7F-82C6-4CA9-8D7D-BE40CCFF4B7C}"/>
              </a:ext>
            </a:extLst>
          </p:cNvPr>
          <p:cNvSpPr txBox="1">
            <a:spLocks/>
          </p:cNvSpPr>
          <p:nvPr/>
        </p:nvSpPr>
        <p:spPr>
          <a:xfrm>
            <a:off x="235974" y="206479"/>
            <a:ext cx="5220300" cy="6046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3600" b="1" dirty="0"/>
              <a:t>INTRODUCTION</a:t>
            </a:r>
            <a:endParaRPr lang="fr-FR" b="1" dirty="0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AC27D898-0F1F-4EAD-829B-A30E024E4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394855" y="1371599"/>
            <a:ext cx="9455602" cy="2757054"/>
          </a:xfrm>
        </p:spPr>
        <p:txBody>
          <a:bodyPr/>
          <a:lstStyle/>
          <a:p>
            <a:pPr marL="5143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Notre projet consiste à la création d’une application pour une gestion d’une bibliothèque, elle aide de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gèrer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Les adhérents, les livres, et les emprunts.</a:t>
            </a:r>
          </a:p>
          <a:p>
            <a:pPr marL="5143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Dans ce rapport, nous définissons en premier lieu le fonctionnement et les différentes fonctionnalités assurées par notre application.</a:t>
            </a:r>
          </a:p>
          <a:p>
            <a:pPr marL="5143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Ensuite </a:t>
            </a:r>
            <a:r>
              <a:rPr lang="fr-FR" b="1">
                <a:latin typeface="Calibri" panose="020F0502020204030204" pitchFamily="34" charset="0"/>
                <a:cs typeface="Calibri" panose="020F0502020204030204" pitchFamily="34" charset="0"/>
              </a:rPr>
              <a:t>on a définit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les outils informatiques utilisé lors du développement de projet, ainsi que les détails de notre application.</a:t>
            </a:r>
          </a:p>
        </p:txBody>
      </p:sp>
    </p:spTree>
    <p:extLst>
      <p:ext uri="{BB962C8B-B14F-4D97-AF65-F5344CB8AC3E}">
        <p14:creationId xmlns:p14="http://schemas.microsoft.com/office/powerpoint/2010/main" val="689179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>
            <a:spLocks noGrp="1"/>
          </p:cNvSpPr>
          <p:nvPr>
            <p:ph type="ctrTitle"/>
          </p:nvPr>
        </p:nvSpPr>
        <p:spPr>
          <a:xfrm>
            <a:off x="1583555" y="1991033"/>
            <a:ext cx="5976890" cy="9738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b="1" dirty="0"/>
              <a:t>PROBLEMATIQUE</a:t>
            </a:r>
            <a:endParaRPr dirty="0"/>
          </a:p>
        </p:txBody>
      </p:sp>
      <p:sp>
        <p:nvSpPr>
          <p:cNvPr id="177" name="Google Shape;177;p17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241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4ABB0-A258-4D20-AA3F-9E132368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974" y="206479"/>
            <a:ext cx="5220300" cy="604683"/>
          </a:xfrm>
        </p:spPr>
        <p:txBody>
          <a:bodyPr/>
          <a:lstStyle/>
          <a:p>
            <a:r>
              <a:rPr lang="fr-FR" sz="3600" b="1" dirty="0"/>
              <a:t>PROBLEMATIQUE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19898A0-3AFF-4DB7-9A0E-74F696E226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038" y="1202213"/>
            <a:ext cx="8782944" cy="3127332"/>
          </a:xfrm>
        </p:spPr>
        <p:txBody>
          <a:bodyPr/>
          <a:lstStyle/>
          <a:p>
            <a:pPr marL="127000" indent="0">
              <a:buNone/>
            </a:pPr>
            <a:r>
              <a:rPr lang="fr-FR" sz="1400" b="1" dirty="0">
                <a:latin typeface="Calibri" panose="020F0502020204030204" pitchFamily="34" charset="0"/>
                <a:cs typeface="Calibri" panose="020F0502020204030204" pitchFamily="34" charset="0"/>
              </a:rPr>
              <a:t>- Le retard observé dans l'exécution de certaines opérations, dû à la multiplication des tâches à réaliser, d'où la prédominance des tâches à caractère répétitif tel que l'enregistrement manuel des livres</a:t>
            </a:r>
          </a:p>
          <a:p>
            <a:pPr marL="127000" indent="0">
              <a:buNone/>
            </a:pPr>
            <a:endParaRPr lang="fr-FR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0" indent="0">
              <a:buNone/>
            </a:pPr>
            <a:r>
              <a:rPr lang="fr-FR" sz="1400" b="1" dirty="0">
                <a:latin typeface="Calibri" panose="020F0502020204030204" pitchFamily="34" charset="0"/>
                <a:cs typeface="Calibri" panose="020F0502020204030204" pitchFamily="34" charset="0"/>
              </a:rPr>
              <a:t>- Utilisation des programmes non conforme pour traiter les informations d'une façon élémentaire à l'occurrence Microsoft Word et Excel.</a:t>
            </a:r>
          </a:p>
          <a:p>
            <a:pPr marL="127000" indent="0">
              <a:buNone/>
            </a:pPr>
            <a:endParaRPr lang="fr-FR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0" indent="0">
              <a:buNone/>
            </a:pPr>
            <a:r>
              <a:rPr lang="fr-FR" sz="1400" b="1" dirty="0">
                <a:latin typeface="Calibri" panose="020F0502020204030204" pitchFamily="34" charset="0"/>
                <a:cs typeface="Calibri" panose="020F0502020204030204" pitchFamily="34" charset="0"/>
              </a:rPr>
              <a:t>- Quel système d'information pouvons-nous mettre en place afin faire le suivi de retrait et remise de livre dans la bibliothèque  ?</a:t>
            </a:r>
          </a:p>
          <a:p>
            <a:pPr marL="127000" indent="0">
              <a:buNone/>
            </a:pPr>
            <a:endParaRPr lang="fr-FR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0" indent="0">
              <a:buNone/>
            </a:pPr>
            <a:r>
              <a:rPr lang="fr-FR" sz="1400" b="1" dirty="0">
                <a:latin typeface="Calibri" panose="020F0502020204030204" pitchFamily="34" charset="0"/>
                <a:cs typeface="Calibri" panose="020F0502020204030204" pitchFamily="34" charset="0"/>
              </a:rPr>
              <a:t>- Le système d'information actuel (manuel) permet-il une prise de décision au moment opportun pour répondre aux attentes des abonnés de la bibliothèque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DF6388-7CCF-4078-9382-28A8E146A1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451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>
            <a:spLocks noGrp="1"/>
          </p:cNvSpPr>
          <p:nvPr>
            <p:ph type="ctrTitle"/>
          </p:nvPr>
        </p:nvSpPr>
        <p:spPr>
          <a:xfrm>
            <a:off x="1583555" y="1991033"/>
            <a:ext cx="5976890" cy="9738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b="1" dirty="0"/>
              <a:t>SOLUTION</a:t>
            </a:r>
            <a:endParaRPr dirty="0"/>
          </a:p>
        </p:txBody>
      </p:sp>
      <p:sp>
        <p:nvSpPr>
          <p:cNvPr id="177" name="Google Shape;177;p17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4265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BD3357D-AD17-4658-8287-4FE77D1D0A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/>
          </a:p>
        </p:txBody>
      </p:sp>
      <p:sp>
        <p:nvSpPr>
          <p:cNvPr id="3" name="Google Shape;193;p19">
            <a:extLst>
              <a:ext uri="{FF2B5EF4-FFF2-40B4-BE49-F238E27FC236}">
                <a16:creationId xmlns:a16="http://schemas.microsoft.com/office/drawing/2014/main" id="{E2BF9DCF-6B90-49AA-9E2A-53C800E90509}"/>
              </a:ext>
            </a:extLst>
          </p:cNvPr>
          <p:cNvSpPr txBox="1">
            <a:spLocks/>
          </p:cNvSpPr>
          <p:nvPr/>
        </p:nvSpPr>
        <p:spPr>
          <a:xfrm>
            <a:off x="3215379" y="202037"/>
            <a:ext cx="2713242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3600" b="1"/>
              <a:t>SOLUTION</a:t>
            </a:r>
            <a:endParaRPr lang="fr-FR" dirty="0"/>
          </a:p>
        </p:txBody>
      </p:sp>
      <p:sp>
        <p:nvSpPr>
          <p:cNvPr id="4" name="Google Shape;194;p19">
            <a:extLst>
              <a:ext uri="{FF2B5EF4-FFF2-40B4-BE49-F238E27FC236}">
                <a16:creationId xmlns:a16="http://schemas.microsoft.com/office/drawing/2014/main" id="{DB49A88D-8CD6-4A0B-BB08-FE39B76F936B}"/>
              </a:ext>
            </a:extLst>
          </p:cNvPr>
          <p:cNvSpPr txBox="1">
            <a:spLocks/>
          </p:cNvSpPr>
          <p:nvPr/>
        </p:nvSpPr>
        <p:spPr>
          <a:xfrm>
            <a:off x="1087812" y="1034950"/>
            <a:ext cx="7347785" cy="3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>
              <a:spcBef>
                <a:spcPts val="600"/>
              </a:spcBef>
              <a:buSzPts val="1600"/>
            </a:pPr>
            <a:r>
              <a:rPr lang="fr-FR" sz="1600" b="1" dirty="0">
                <a:latin typeface="Calibri" panose="020F0502020204030204" pitchFamily="34" charset="0"/>
                <a:cs typeface="Calibri" panose="020F0502020204030204" pitchFamily="34" charset="0"/>
              </a:rPr>
              <a:t>•</a:t>
            </a:r>
            <a:r>
              <a:rPr lang="fr-FR" dirty="0"/>
              <a:t> Pour résoudre ces problèmes on propose de développer une application intitulé</a:t>
            </a:r>
          </a:p>
          <a:p>
            <a:pPr marL="127000">
              <a:spcBef>
                <a:spcPts val="600"/>
              </a:spcBef>
              <a:buSzPts val="1600"/>
            </a:pPr>
            <a:r>
              <a:rPr lang="fr-FR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fr-FR" b="1" dirty="0">
                <a:solidFill>
                  <a:schemeClr val="accent3">
                    <a:lumMod val="75000"/>
                  </a:schemeClr>
                </a:solidFill>
              </a:rPr>
              <a:t>Application de gestion d'une Bibliothèque</a:t>
            </a:r>
          </a:p>
          <a:p>
            <a:pPr marL="457200" indent="-330200">
              <a:spcBef>
                <a:spcPts val="600"/>
              </a:spcBef>
              <a:buSzPts val="1600"/>
              <a:buFont typeface="Arial"/>
              <a:buChar char="￮"/>
            </a:pPr>
            <a:endParaRPr lang="fr-FR" b="1" dirty="0">
              <a:solidFill>
                <a:schemeClr val="accent3">
                  <a:lumMod val="75000"/>
                </a:schemeClr>
              </a:solidFill>
            </a:endParaRPr>
          </a:p>
          <a:p>
            <a:pPr marL="584200" lvl="1">
              <a:lnSpc>
                <a:spcPct val="200000"/>
              </a:lnSpc>
            </a:pPr>
            <a:r>
              <a:rPr lang="fr-FR" sz="1200" b="1" dirty="0">
                <a:latin typeface="Calibri" panose="020F0502020204030204" pitchFamily="34" charset="0"/>
                <a:cs typeface="Calibri" panose="020F0502020204030204" pitchFamily="34" charset="0"/>
              </a:rPr>
              <a:t>	• Cet application vise à informatiser le système actuel afin de le rendre plus facile</a:t>
            </a:r>
          </a:p>
          <a:p>
            <a:pPr marL="584200" lvl="1">
              <a:lnSpc>
                <a:spcPct val="200000"/>
              </a:lnSpc>
            </a:pPr>
            <a:r>
              <a:rPr lang="fr-FR" sz="1200" b="1" dirty="0">
                <a:latin typeface="Calibri" panose="020F0502020204030204" pitchFamily="34" charset="0"/>
                <a:cs typeface="Calibri" panose="020F0502020204030204" pitchFamily="34" charset="0"/>
              </a:rPr>
              <a:t>	• Elimination de toutes rédactions manuelles.</a:t>
            </a:r>
          </a:p>
          <a:p>
            <a:pPr marL="584200" lvl="1">
              <a:lnSpc>
                <a:spcPct val="200000"/>
              </a:lnSpc>
            </a:pPr>
            <a:r>
              <a:rPr lang="fr-FR" sz="1200" b="1" dirty="0">
                <a:latin typeface="Calibri" panose="020F0502020204030204" pitchFamily="34" charset="0"/>
                <a:cs typeface="Calibri" panose="020F0502020204030204" pitchFamily="34" charset="0"/>
              </a:rPr>
              <a:t>	•Une gestion des droits d’accès à l’aide des mots de passe pour augmenter la sécurité.</a:t>
            </a:r>
          </a:p>
          <a:p>
            <a:pPr marL="584200" lvl="1">
              <a:lnSpc>
                <a:spcPct val="200000"/>
              </a:lnSpc>
            </a:pPr>
            <a:r>
              <a:rPr lang="fr-FR" sz="1200" b="1" dirty="0">
                <a:latin typeface="Calibri" panose="020F0502020204030204" pitchFamily="34" charset="0"/>
                <a:cs typeface="Calibri" panose="020F0502020204030204" pitchFamily="34" charset="0"/>
              </a:rPr>
              <a:t>	•Offrir des possibilités d’intégration et rapidité du traitement quotidien</a:t>
            </a:r>
          </a:p>
          <a:p>
            <a:pPr marL="584200" lvl="1">
              <a:lnSpc>
                <a:spcPct val="200000"/>
              </a:lnSpc>
            </a:pPr>
            <a:r>
              <a:rPr lang="fr-FR" sz="1200" b="1" dirty="0">
                <a:latin typeface="Calibri" panose="020F0502020204030204" pitchFamily="34" charset="0"/>
                <a:cs typeface="Calibri" panose="020F0502020204030204" pitchFamily="34" charset="0"/>
              </a:rPr>
              <a:t>	•L’enregistrement des informations des clients dans une base de données</a:t>
            </a:r>
          </a:p>
          <a:p>
            <a:endParaRPr lang="fr-FR" sz="1600" dirty="0"/>
          </a:p>
          <a:p>
            <a:endParaRPr lang="fr-FR" dirty="0"/>
          </a:p>
          <a:p>
            <a:pPr marL="457200" indent="-330200">
              <a:spcBef>
                <a:spcPts val="600"/>
              </a:spcBef>
              <a:buSzPts val="1600"/>
              <a:buFont typeface="Arial"/>
              <a:buChar char="￮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5580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>
            <a:spLocks noGrp="1"/>
          </p:cNvSpPr>
          <p:nvPr>
            <p:ph type="ctrTitle"/>
          </p:nvPr>
        </p:nvSpPr>
        <p:spPr>
          <a:xfrm>
            <a:off x="1583555" y="1991033"/>
            <a:ext cx="5976890" cy="9738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fr-FR" sz="4000" b="1" dirty="0"/>
              <a:t>ANALYSE</a:t>
            </a:r>
          </a:p>
        </p:txBody>
      </p:sp>
      <p:sp>
        <p:nvSpPr>
          <p:cNvPr id="177" name="Google Shape;177;p17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4</a:t>
            </a:r>
            <a:endParaRPr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626881"/>
      </p:ext>
    </p:extLst>
  </p:cSld>
  <p:clrMapOvr>
    <a:masterClrMapping/>
  </p:clrMapOvr>
</p:sld>
</file>

<file path=ppt/theme/theme1.xml><?xml version="1.0" encoding="utf-8"?>
<a:theme xmlns:a="http://schemas.openxmlformats.org/drawingml/2006/main" name="Cymbel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EFEFEF"/>
      </a:lt2>
      <a:accent1>
        <a:srgbClr val="485364"/>
      </a:accent1>
      <a:accent2>
        <a:srgbClr val="63728A"/>
      </a:accent2>
      <a:accent3>
        <a:srgbClr val="8B9AB3"/>
      </a:accent3>
      <a:accent4>
        <a:srgbClr val="9E8473"/>
      </a:accent4>
      <a:accent5>
        <a:srgbClr val="CAAE9C"/>
      </a:accent5>
      <a:accent6>
        <a:srgbClr val="DFCEC3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710</Words>
  <Application>Microsoft Office PowerPoint</Application>
  <PresentationFormat>Affichage à l'écran (16:9)</PresentationFormat>
  <Paragraphs>154</Paragraphs>
  <Slides>39</Slides>
  <Notes>26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39</vt:i4>
      </vt:variant>
    </vt:vector>
  </HeadingPairs>
  <TitlesOfParts>
    <vt:vector size="50" baseType="lpstr">
      <vt:lpstr>Calibri</vt:lpstr>
      <vt:lpstr>Bookman Old Style</vt:lpstr>
      <vt:lpstr>Book Antiqua</vt:lpstr>
      <vt:lpstr>Albertus</vt:lpstr>
      <vt:lpstr>Arial</vt:lpstr>
      <vt:lpstr>Wingdings</vt:lpstr>
      <vt:lpstr>Poppins Light</vt:lpstr>
      <vt:lpstr>Carlito</vt:lpstr>
      <vt:lpstr>Poppins</vt:lpstr>
      <vt:lpstr>Times New Roman</vt:lpstr>
      <vt:lpstr>Cymbeline template</vt:lpstr>
      <vt:lpstr>Présentation d’une Application de la Gestion d'une Bibliothèque</vt:lpstr>
      <vt:lpstr>PLAN</vt:lpstr>
      <vt:lpstr>INTRODUCTION</vt:lpstr>
      <vt:lpstr>Présentation PowerPoint</vt:lpstr>
      <vt:lpstr>PROBLEMATIQUE</vt:lpstr>
      <vt:lpstr>PROBLEMATIQUE</vt:lpstr>
      <vt:lpstr>SOLUTION</vt:lpstr>
      <vt:lpstr>Présentation PowerPoint</vt:lpstr>
      <vt:lpstr>ANALYSE</vt:lpstr>
      <vt:lpstr>Présentation PowerPoint</vt:lpstr>
      <vt:lpstr>Présentation PowerPoint</vt:lpstr>
      <vt:lpstr>Conception</vt:lpstr>
      <vt:lpstr>Architecture de l’application</vt:lpstr>
      <vt:lpstr>LE M C C</vt:lpstr>
      <vt:lpstr>LE M C D</vt:lpstr>
      <vt:lpstr>LE M L D</vt:lpstr>
      <vt:lpstr>LE M P D</vt:lpstr>
      <vt:lpstr>LE M C T</vt:lpstr>
      <vt:lpstr>Relation Base De données (Access) :</vt:lpstr>
      <vt:lpstr>Présentation PowerPoint</vt:lpstr>
      <vt:lpstr>Réalisation</vt:lpstr>
      <vt:lpstr>Langage de Programmation </vt:lpstr>
      <vt:lpstr>LES FRAMEWORKS UTILISES</vt:lpstr>
      <vt:lpstr>Environnement logiciel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CONCLUSION</vt:lpstr>
      <vt:lpstr>CONCLUSION</vt:lpstr>
      <vt:lpstr>PERSPECTIVES</vt:lpstr>
      <vt:lpstr>PERSPECTIVES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ANDROID12-54</dc:creator>
  <cp:lastModifiedBy>Khadija Nazmaoui</cp:lastModifiedBy>
  <cp:revision>23</cp:revision>
  <dcterms:modified xsi:type="dcterms:W3CDTF">2021-07-01T09:49:13Z</dcterms:modified>
</cp:coreProperties>
</file>